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  <p:embeddedFont>
      <p:font typeface="Arial Black"/>
      <p:regular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35" Type="http://schemas.openxmlformats.org/officeDocument/2006/relationships/font" Target="fonts/ArialBlack-regular.fntdata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ec310e339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2ec310e339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579d4c042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579d4c042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2ec310e339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2ec310e339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576bd68a5e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576bd68a5e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57a7f2e780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57a7f2e780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e4abc79892_6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e4abc79892_6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2ef20f5df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2ef20f5df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e4abc79892_1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e4abc79892_1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e4abc79892_1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e4abc79892_1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e4abc79892_1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e4abc79892_1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2ec310e33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2ec310e33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2ef20f5df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2ef20f5df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576bd68a5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576bd68a5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e4cfc3efc9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e4cfc3efc9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2ec310e339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2ec310e339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58e5b1e07a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58e5b1e07a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2ec310e33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2ec310e33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2ec310e33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2ec310e33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2ec310e33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2ec310e33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576bd68a5e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576bd68a5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57a7f2e780_6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57a7f2e780_6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583e3d855d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583e3d855d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57a7f2e780_6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57a7f2e780_6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2ef20f5df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2ef20f5df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 150 + 카메라 10 + a </a:t>
            </a:r>
            <a:br>
              <a:rPr lang="en"/>
            </a:b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42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jpg"/><Relationship Id="rId4" Type="http://schemas.openxmlformats.org/officeDocument/2006/relationships/image" Target="../media/image22.jpg"/><Relationship Id="rId5" Type="http://schemas.openxmlformats.org/officeDocument/2006/relationships/image" Target="../media/image24.jpg"/><Relationship Id="rId6" Type="http://schemas.openxmlformats.org/officeDocument/2006/relationships/image" Target="../media/image3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jpg"/><Relationship Id="rId4" Type="http://schemas.openxmlformats.org/officeDocument/2006/relationships/image" Target="../media/image20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jpg"/><Relationship Id="rId4" Type="http://schemas.openxmlformats.org/officeDocument/2006/relationships/image" Target="../media/image20.jpg"/><Relationship Id="rId5" Type="http://schemas.openxmlformats.org/officeDocument/2006/relationships/image" Target="../media/image26.jpg"/><Relationship Id="rId6" Type="http://schemas.openxmlformats.org/officeDocument/2006/relationships/image" Target="../media/image3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drive.google.com/file/d/1Telx4SGSep_9jPdZ55DBEu1dRFlRrSXq/view" TargetMode="External"/><Relationship Id="rId4" Type="http://schemas.openxmlformats.org/officeDocument/2006/relationships/image" Target="../media/image4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8.png"/><Relationship Id="rId4" Type="http://schemas.openxmlformats.org/officeDocument/2006/relationships/image" Target="../media/image45.png"/><Relationship Id="rId5" Type="http://schemas.openxmlformats.org/officeDocument/2006/relationships/image" Target="../media/image44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8.jpg"/><Relationship Id="rId6" Type="http://schemas.openxmlformats.org/officeDocument/2006/relationships/image" Target="../media/image6.png"/><Relationship Id="rId7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43.png"/><Relationship Id="rId5" Type="http://schemas.openxmlformats.org/officeDocument/2006/relationships/image" Target="../media/image4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40.jp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513750" y="397650"/>
            <a:ext cx="8116500" cy="434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4122900" y="1563425"/>
            <a:ext cx="898200" cy="151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3004507" y="2070971"/>
            <a:ext cx="31350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BLC</a:t>
            </a:r>
            <a:endParaRPr b="1" sz="4300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790250" y="2786550"/>
            <a:ext cx="15636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BarcodeLess Calculator</a:t>
            </a:r>
            <a:endParaRPr sz="1000"/>
          </a:p>
        </p:txBody>
      </p:sp>
      <p:sp>
        <p:nvSpPr>
          <p:cNvPr id="58" name="Google Shape;58;p13"/>
          <p:cNvSpPr/>
          <p:nvPr/>
        </p:nvSpPr>
        <p:spPr>
          <a:xfrm>
            <a:off x="4122900" y="3388200"/>
            <a:ext cx="898200" cy="151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3371350" y="2988000"/>
            <a:ext cx="246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팀원 : 김수환 김영광 김효정 이정준 이혜지 조민호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/>
          <p:nvPr/>
        </p:nvSpPr>
        <p:spPr>
          <a:xfrm>
            <a:off x="2962650" y="2074975"/>
            <a:ext cx="3218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/>
              <a:t>프로젝트 소개</a:t>
            </a:r>
            <a:endParaRPr b="1" sz="3700"/>
          </a:p>
        </p:txBody>
      </p:sp>
      <p:sp>
        <p:nvSpPr>
          <p:cNvPr id="190" name="Google Shape;190;p22"/>
          <p:cNvSpPr txBox="1"/>
          <p:nvPr/>
        </p:nvSpPr>
        <p:spPr>
          <a:xfrm>
            <a:off x="2535750" y="1617050"/>
            <a:ext cx="407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BFBF"/>
                </a:solidFill>
              </a:rPr>
              <a:t>제안 배경</a:t>
            </a:r>
            <a:r>
              <a:rPr lang="en"/>
              <a:t> </a:t>
            </a:r>
            <a:r>
              <a:rPr lang="en">
                <a:solidFill>
                  <a:srgbClr val="BFBFBF"/>
                </a:solidFill>
              </a:rPr>
              <a:t>| </a:t>
            </a:r>
            <a:r>
              <a:rPr b="1" lang="en">
                <a:solidFill>
                  <a:schemeClr val="dk1"/>
                </a:solidFill>
              </a:rPr>
              <a:t>프로젝트 소개</a:t>
            </a:r>
            <a:r>
              <a:rPr lang="en">
                <a:solidFill>
                  <a:srgbClr val="BFBFBF"/>
                </a:solidFill>
              </a:rPr>
              <a:t> | </a:t>
            </a:r>
            <a:r>
              <a:rPr lang="en">
                <a:solidFill>
                  <a:srgbClr val="BFBFBF"/>
                </a:solidFill>
              </a:rPr>
              <a:t>시연 영상</a:t>
            </a:r>
            <a:r>
              <a:rPr lang="en">
                <a:solidFill>
                  <a:srgbClr val="BFBFBF"/>
                </a:solidFill>
              </a:rPr>
              <a:t> | 기대효과</a:t>
            </a:r>
            <a:endParaRPr>
              <a:solidFill>
                <a:srgbClr val="BFBFB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/>
          <p:nvPr/>
        </p:nvSpPr>
        <p:spPr>
          <a:xfrm>
            <a:off x="-12400" y="-9900"/>
            <a:ext cx="9156300" cy="49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6" name="Google Shape;196;p23"/>
          <p:cNvGrpSpPr/>
          <p:nvPr/>
        </p:nvGrpSpPr>
        <p:grpSpPr>
          <a:xfrm>
            <a:off x="59475" y="61925"/>
            <a:ext cx="2663400" cy="464613"/>
            <a:chOff x="144075" y="278201"/>
            <a:chExt cx="2663400" cy="588789"/>
          </a:xfrm>
        </p:grpSpPr>
        <p:sp>
          <p:nvSpPr>
            <p:cNvPr id="197" name="Google Shape;197;p23"/>
            <p:cNvSpPr txBox="1"/>
            <p:nvPr/>
          </p:nvSpPr>
          <p:spPr>
            <a:xfrm>
              <a:off x="144075" y="278201"/>
              <a:ext cx="2663400" cy="33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Arial Black"/>
                  <a:ea typeface="Arial Black"/>
                  <a:cs typeface="Arial Black"/>
                  <a:sym typeface="Arial Black"/>
                </a:rPr>
                <a:t>프로젝트 </a:t>
              </a:r>
              <a:r>
                <a:rPr b="1" lang="en" sz="1800">
                  <a:latin typeface="Arial Black"/>
                  <a:ea typeface="Arial Black"/>
                  <a:cs typeface="Arial Black"/>
                  <a:sym typeface="Arial Black"/>
                </a:rPr>
                <a:t>Timeline</a:t>
              </a:r>
              <a:r>
                <a:rPr b="1" lang="en" sz="1800">
                  <a:solidFill>
                    <a:srgbClr val="0000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 </a:t>
              </a:r>
              <a:endParaRPr b="1" sz="18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198" name="Google Shape;198;p23"/>
            <p:cNvSpPr/>
            <p:nvPr/>
          </p:nvSpPr>
          <p:spPr>
            <a:xfrm>
              <a:off x="191692" y="743090"/>
              <a:ext cx="672600" cy="123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9" name="Google Shape;199;p23"/>
          <p:cNvSpPr/>
          <p:nvPr/>
        </p:nvSpPr>
        <p:spPr>
          <a:xfrm>
            <a:off x="59486" y="2504100"/>
            <a:ext cx="135300" cy="1353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050705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0" name="Google Shape;200;p23"/>
          <p:cNvCxnSpPr>
            <a:stCxn id="199" idx="6"/>
          </p:cNvCxnSpPr>
          <p:nvPr/>
        </p:nvCxnSpPr>
        <p:spPr>
          <a:xfrm>
            <a:off x="194786" y="2571750"/>
            <a:ext cx="8964900" cy="0"/>
          </a:xfrm>
          <a:prstGeom prst="straightConnector1">
            <a:avLst/>
          </a:prstGeom>
          <a:noFill/>
          <a:ln cap="flat" cmpd="sng" w="38100">
            <a:solidFill>
              <a:srgbClr val="05070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1" name="Google Shape;201;p23"/>
          <p:cNvSpPr/>
          <p:nvPr/>
        </p:nvSpPr>
        <p:spPr>
          <a:xfrm>
            <a:off x="1223486" y="2504100"/>
            <a:ext cx="135300" cy="1353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050705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3"/>
          <p:cNvSpPr/>
          <p:nvPr/>
        </p:nvSpPr>
        <p:spPr>
          <a:xfrm>
            <a:off x="2429311" y="2504100"/>
            <a:ext cx="135300" cy="1353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050705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3" name="Google Shape;203;p23"/>
          <p:cNvGrpSpPr/>
          <p:nvPr/>
        </p:nvGrpSpPr>
        <p:grpSpPr>
          <a:xfrm>
            <a:off x="127125" y="1869380"/>
            <a:ext cx="342000" cy="634810"/>
            <a:chOff x="127125" y="1541100"/>
            <a:chExt cx="342000" cy="963000"/>
          </a:xfrm>
        </p:grpSpPr>
        <p:cxnSp>
          <p:nvCxnSpPr>
            <p:cNvPr id="204" name="Google Shape;204;p23"/>
            <p:cNvCxnSpPr/>
            <p:nvPr/>
          </p:nvCxnSpPr>
          <p:spPr>
            <a:xfrm rot="10800000">
              <a:off x="127136" y="1541100"/>
              <a:ext cx="0" cy="96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5" name="Google Shape;205;p23"/>
            <p:cNvCxnSpPr/>
            <p:nvPr/>
          </p:nvCxnSpPr>
          <p:spPr>
            <a:xfrm>
              <a:off x="127125" y="1541100"/>
              <a:ext cx="342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06" name="Google Shape;206;p23"/>
          <p:cNvSpPr txBox="1"/>
          <p:nvPr/>
        </p:nvSpPr>
        <p:spPr>
          <a:xfrm>
            <a:off x="417075" y="1607600"/>
            <a:ext cx="133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2023/06/14</a:t>
            </a:r>
            <a:endParaRPr b="1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/>
              <a:t>프로젝트 시작</a:t>
            </a:r>
            <a:endParaRPr b="1" i="1" sz="1000"/>
          </a:p>
        </p:txBody>
      </p:sp>
      <p:sp>
        <p:nvSpPr>
          <p:cNvPr id="207" name="Google Shape;207;p23"/>
          <p:cNvSpPr/>
          <p:nvPr/>
        </p:nvSpPr>
        <p:spPr>
          <a:xfrm>
            <a:off x="6427086" y="2504100"/>
            <a:ext cx="135300" cy="1353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050705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3"/>
          <p:cNvSpPr/>
          <p:nvPr/>
        </p:nvSpPr>
        <p:spPr>
          <a:xfrm>
            <a:off x="3696136" y="2504200"/>
            <a:ext cx="135300" cy="1353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050705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3"/>
          <p:cNvSpPr/>
          <p:nvPr/>
        </p:nvSpPr>
        <p:spPr>
          <a:xfrm>
            <a:off x="5098086" y="2504100"/>
            <a:ext cx="135300" cy="1353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050705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0" name="Google Shape;210;p23"/>
          <p:cNvGrpSpPr/>
          <p:nvPr/>
        </p:nvGrpSpPr>
        <p:grpSpPr>
          <a:xfrm>
            <a:off x="1283550" y="2678150"/>
            <a:ext cx="371700" cy="646800"/>
            <a:chOff x="1221450" y="2797075"/>
            <a:chExt cx="371700" cy="646800"/>
          </a:xfrm>
        </p:grpSpPr>
        <p:cxnSp>
          <p:nvCxnSpPr>
            <p:cNvPr id="211" name="Google Shape;211;p23"/>
            <p:cNvCxnSpPr/>
            <p:nvPr/>
          </p:nvCxnSpPr>
          <p:spPr>
            <a:xfrm>
              <a:off x="1221450" y="3443875"/>
              <a:ext cx="371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2" name="Google Shape;212;p23"/>
            <p:cNvCxnSpPr/>
            <p:nvPr/>
          </p:nvCxnSpPr>
          <p:spPr>
            <a:xfrm>
              <a:off x="1221450" y="2797075"/>
              <a:ext cx="0" cy="646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13" name="Google Shape;213;p23"/>
          <p:cNvSpPr txBox="1"/>
          <p:nvPr/>
        </p:nvSpPr>
        <p:spPr>
          <a:xfrm>
            <a:off x="1655250" y="3112775"/>
            <a:ext cx="1599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/>
              <a:t>6</a:t>
            </a:r>
            <a:r>
              <a:rPr b="1" i="1" lang="en" sz="1200"/>
              <a:t>/15</a:t>
            </a:r>
            <a:endParaRPr b="1" i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/>
              <a:t>주제 선정 및 데이터 확보 </a:t>
            </a:r>
            <a:endParaRPr b="1" i="1" sz="1000"/>
          </a:p>
        </p:txBody>
      </p:sp>
      <p:grpSp>
        <p:nvGrpSpPr>
          <p:cNvPr id="214" name="Google Shape;214;p23"/>
          <p:cNvGrpSpPr/>
          <p:nvPr/>
        </p:nvGrpSpPr>
        <p:grpSpPr>
          <a:xfrm>
            <a:off x="2508038" y="1869380"/>
            <a:ext cx="342000" cy="634810"/>
            <a:chOff x="127125" y="1541100"/>
            <a:chExt cx="342000" cy="963000"/>
          </a:xfrm>
        </p:grpSpPr>
        <p:cxnSp>
          <p:nvCxnSpPr>
            <p:cNvPr id="215" name="Google Shape;215;p23"/>
            <p:cNvCxnSpPr/>
            <p:nvPr/>
          </p:nvCxnSpPr>
          <p:spPr>
            <a:xfrm rot="10800000">
              <a:off x="127136" y="1541100"/>
              <a:ext cx="0" cy="96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6" name="Google Shape;216;p23"/>
            <p:cNvCxnSpPr/>
            <p:nvPr/>
          </p:nvCxnSpPr>
          <p:spPr>
            <a:xfrm>
              <a:off x="127125" y="1541100"/>
              <a:ext cx="342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17" name="Google Shape;217;p23"/>
          <p:cNvSpPr txBox="1"/>
          <p:nvPr/>
        </p:nvSpPr>
        <p:spPr>
          <a:xfrm>
            <a:off x="2798000" y="1607600"/>
            <a:ext cx="84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200">
                <a:solidFill>
                  <a:schemeClr val="dk1"/>
                </a:solidFill>
              </a:rPr>
              <a:t>6/19</a:t>
            </a:r>
            <a:endParaRPr b="1" i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000">
                <a:solidFill>
                  <a:schemeClr val="dk1"/>
                </a:solidFill>
              </a:rPr>
              <a:t>역할 분담</a:t>
            </a:r>
            <a:endParaRPr b="1" i="1" sz="1200"/>
          </a:p>
        </p:txBody>
      </p:sp>
      <p:grpSp>
        <p:nvGrpSpPr>
          <p:cNvPr id="218" name="Google Shape;218;p23"/>
          <p:cNvGrpSpPr/>
          <p:nvPr/>
        </p:nvGrpSpPr>
        <p:grpSpPr>
          <a:xfrm>
            <a:off x="3757150" y="2678250"/>
            <a:ext cx="371700" cy="646800"/>
            <a:chOff x="1221450" y="2797075"/>
            <a:chExt cx="371700" cy="646800"/>
          </a:xfrm>
        </p:grpSpPr>
        <p:cxnSp>
          <p:nvCxnSpPr>
            <p:cNvPr id="219" name="Google Shape;219;p23"/>
            <p:cNvCxnSpPr/>
            <p:nvPr/>
          </p:nvCxnSpPr>
          <p:spPr>
            <a:xfrm>
              <a:off x="1221450" y="3443875"/>
              <a:ext cx="371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0" name="Google Shape;220;p23"/>
            <p:cNvCxnSpPr/>
            <p:nvPr/>
          </p:nvCxnSpPr>
          <p:spPr>
            <a:xfrm>
              <a:off x="1221450" y="2797075"/>
              <a:ext cx="0" cy="646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21" name="Google Shape;221;p23"/>
          <p:cNvSpPr txBox="1"/>
          <p:nvPr/>
        </p:nvSpPr>
        <p:spPr>
          <a:xfrm>
            <a:off x="4128850" y="3112875"/>
            <a:ext cx="1040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200">
                <a:solidFill>
                  <a:schemeClr val="dk1"/>
                </a:solidFill>
              </a:rPr>
              <a:t>7/10</a:t>
            </a:r>
            <a:endParaRPr b="1" i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chemeClr val="dk1"/>
                </a:solidFill>
              </a:rPr>
              <a:t>웹페이지 구현</a:t>
            </a:r>
            <a:endParaRPr b="1" i="1" sz="1200"/>
          </a:p>
        </p:txBody>
      </p:sp>
      <p:grpSp>
        <p:nvGrpSpPr>
          <p:cNvPr id="222" name="Google Shape;222;p23"/>
          <p:cNvGrpSpPr/>
          <p:nvPr/>
        </p:nvGrpSpPr>
        <p:grpSpPr>
          <a:xfrm>
            <a:off x="5187900" y="1835955"/>
            <a:ext cx="342000" cy="634810"/>
            <a:chOff x="127125" y="1541100"/>
            <a:chExt cx="342000" cy="963000"/>
          </a:xfrm>
        </p:grpSpPr>
        <p:cxnSp>
          <p:nvCxnSpPr>
            <p:cNvPr id="223" name="Google Shape;223;p23"/>
            <p:cNvCxnSpPr/>
            <p:nvPr/>
          </p:nvCxnSpPr>
          <p:spPr>
            <a:xfrm rot="10800000">
              <a:off x="127136" y="1541100"/>
              <a:ext cx="0" cy="96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4" name="Google Shape;224;p23"/>
            <p:cNvCxnSpPr/>
            <p:nvPr/>
          </p:nvCxnSpPr>
          <p:spPr>
            <a:xfrm>
              <a:off x="127125" y="1541100"/>
              <a:ext cx="342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25" name="Google Shape;225;p23"/>
          <p:cNvSpPr txBox="1"/>
          <p:nvPr/>
        </p:nvSpPr>
        <p:spPr>
          <a:xfrm>
            <a:off x="5477850" y="1574175"/>
            <a:ext cx="17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200">
                <a:solidFill>
                  <a:schemeClr val="dk1"/>
                </a:solidFill>
              </a:rPr>
              <a:t>7/11</a:t>
            </a:r>
            <a:endParaRPr b="1" i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000">
                <a:solidFill>
                  <a:schemeClr val="dk1"/>
                </a:solidFill>
              </a:rPr>
              <a:t>모델 구현 및 웹페이지 연동</a:t>
            </a:r>
            <a:endParaRPr b="1" i="1" sz="1200"/>
          </a:p>
        </p:txBody>
      </p:sp>
      <p:grpSp>
        <p:nvGrpSpPr>
          <p:cNvPr id="226" name="Google Shape;226;p23"/>
          <p:cNvGrpSpPr/>
          <p:nvPr/>
        </p:nvGrpSpPr>
        <p:grpSpPr>
          <a:xfrm>
            <a:off x="6484425" y="2678150"/>
            <a:ext cx="371700" cy="646800"/>
            <a:chOff x="1221450" y="2797075"/>
            <a:chExt cx="371700" cy="646800"/>
          </a:xfrm>
        </p:grpSpPr>
        <p:cxnSp>
          <p:nvCxnSpPr>
            <p:cNvPr id="227" name="Google Shape;227;p23"/>
            <p:cNvCxnSpPr/>
            <p:nvPr/>
          </p:nvCxnSpPr>
          <p:spPr>
            <a:xfrm>
              <a:off x="1221450" y="3443875"/>
              <a:ext cx="371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8" name="Google Shape;228;p23"/>
            <p:cNvCxnSpPr/>
            <p:nvPr/>
          </p:nvCxnSpPr>
          <p:spPr>
            <a:xfrm>
              <a:off x="1221450" y="2797075"/>
              <a:ext cx="0" cy="646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29" name="Google Shape;229;p23"/>
          <p:cNvSpPr txBox="1"/>
          <p:nvPr/>
        </p:nvSpPr>
        <p:spPr>
          <a:xfrm>
            <a:off x="6856125" y="3112775"/>
            <a:ext cx="1599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200">
                <a:solidFill>
                  <a:schemeClr val="dk1"/>
                </a:solidFill>
              </a:rPr>
              <a:t>7/12</a:t>
            </a:r>
            <a:endParaRPr b="1" i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000">
                <a:solidFill>
                  <a:schemeClr val="dk1"/>
                </a:solidFill>
              </a:rPr>
              <a:t>테스트 및 발표 준비 완료</a:t>
            </a:r>
            <a:endParaRPr b="1" i="1" sz="1200"/>
          </a:p>
        </p:txBody>
      </p:sp>
      <p:sp>
        <p:nvSpPr>
          <p:cNvPr id="230" name="Google Shape;230;p23"/>
          <p:cNvSpPr/>
          <p:nvPr/>
        </p:nvSpPr>
        <p:spPr>
          <a:xfrm>
            <a:off x="7805036" y="2504100"/>
            <a:ext cx="135300" cy="1353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050705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1" name="Google Shape;231;p23"/>
          <p:cNvGrpSpPr/>
          <p:nvPr/>
        </p:nvGrpSpPr>
        <p:grpSpPr>
          <a:xfrm>
            <a:off x="7894850" y="1835955"/>
            <a:ext cx="342000" cy="634810"/>
            <a:chOff x="127125" y="1541100"/>
            <a:chExt cx="342000" cy="963000"/>
          </a:xfrm>
        </p:grpSpPr>
        <p:cxnSp>
          <p:nvCxnSpPr>
            <p:cNvPr id="232" name="Google Shape;232;p23"/>
            <p:cNvCxnSpPr/>
            <p:nvPr/>
          </p:nvCxnSpPr>
          <p:spPr>
            <a:xfrm rot="10800000">
              <a:off x="127136" y="1541100"/>
              <a:ext cx="0" cy="96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3" name="Google Shape;233;p23"/>
            <p:cNvCxnSpPr/>
            <p:nvPr/>
          </p:nvCxnSpPr>
          <p:spPr>
            <a:xfrm>
              <a:off x="127125" y="1541100"/>
              <a:ext cx="342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34" name="Google Shape;234;p23"/>
          <p:cNvSpPr txBox="1"/>
          <p:nvPr/>
        </p:nvSpPr>
        <p:spPr>
          <a:xfrm>
            <a:off x="8184800" y="1574175"/>
            <a:ext cx="1040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200">
                <a:solidFill>
                  <a:schemeClr val="dk1"/>
                </a:solidFill>
              </a:rPr>
              <a:t>7/13</a:t>
            </a:r>
            <a:endParaRPr b="1" i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000">
                <a:solidFill>
                  <a:schemeClr val="dk1"/>
                </a:solidFill>
              </a:rPr>
              <a:t>발표날 </a:t>
            </a:r>
            <a:endParaRPr b="1" i="1"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24"/>
          <p:cNvGrpSpPr/>
          <p:nvPr/>
        </p:nvGrpSpPr>
        <p:grpSpPr>
          <a:xfrm>
            <a:off x="5913277" y="2414296"/>
            <a:ext cx="2933128" cy="1647083"/>
            <a:chOff x="5913277" y="2414296"/>
            <a:chExt cx="2933128" cy="1647083"/>
          </a:xfrm>
        </p:grpSpPr>
        <p:sp>
          <p:nvSpPr>
            <p:cNvPr id="240" name="Google Shape;240;p24"/>
            <p:cNvSpPr/>
            <p:nvPr/>
          </p:nvSpPr>
          <p:spPr>
            <a:xfrm>
              <a:off x="5913277" y="2414296"/>
              <a:ext cx="2610238" cy="1543529"/>
            </a:xfrm>
            <a:custGeom>
              <a:rect b="b" l="l" r="r" t="t"/>
              <a:pathLst>
                <a:path extrusionOk="0" h="2058039" w="3480318">
                  <a:moveTo>
                    <a:pt x="0" y="0"/>
                  </a:moveTo>
                  <a:lnTo>
                    <a:pt x="3039447" y="0"/>
                  </a:lnTo>
                  <a:lnTo>
                    <a:pt x="3480318" y="440872"/>
                  </a:lnTo>
                  <a:lnTo>
                    <a:pt x="3039447" y="881743"/>
                  </a:lnTo>
                  <a:lnTo>
                    <a:pt x="1499687" y="881743"/>
                  </a:lnTo>
                  <a:lnTo>
                    <a:pt x="1499687" y="2058039"/>
                  </a:lnTo>
                  <a:lnTo>
                    <a:pt x="1463687" y="2058039"/>
                  </a:lnTo>
                  <a:lnTo>
                    <a:pt x="1463687" y="881743"/>
                  </a:lnTo>
                  <a:lnTo>
                    <a:pt x="0" y="8817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4"/>
            <p:cNvSpPr/>
            <p:nvPr/>
          </p:nvSpPr>
          <p:spPr>
            <a:xfrm>
              <a:off x="6764693" y="2629532"/>
              <a:ext cx="1436400" cy="2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</a:rPr>
                <a:t>웹페이지 </a:t>
              </a:r>
              <a:endParaRPr sz="1100"/>
            </a:p>
          </p:txBody>
        </p:sp>
        <p:sp>
          <p:nvSpPr>
            <p:cNvPr id="242" name="Google Shape;242;p24"/>
            <p:cNvSpPr txBox="1"/>
            <p:nvPr/>
          </p:nvSpPr>
          <p:spPr>
            <a:xfrm>
              <a:off x="7150505" y="3611378"/>
              <a:ext cx="1695900" cy="45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3" name="Google Shape;243;p24"/>
          <p:cNvGrpSpPr/>
          <p:nvPr/>
        </p:nvGrpSpPr>
        <p:grpSpPr>
          <a:xfrm>
            <a:off x="4070480" y="1635945"/>
            <a:ext cx="2943590" cy="1439659"/>
            <a:chOff x="4070480" y="1635945"/>
            <a:chExt cx="2943590" cy="1439659"/>
          </a:xfrm>
        </p:grpSpPr>
        <p:sp>
          <p:nvSpPr>
            <p:cNvPr id="244" name="Google Shape;244;p24"/>
            <p:cNvSpPr/>
            <p:nvPr/>
          </p:nvSpPr>
          <p:spPr>
            <a:xfrm rot="5400000">
              <a:off x="4667570" y="1062454"/>
              <a:ext cx="1416059" cy="2610239"/>
            </a:xfrm>
            <a:custGeom>
              <a:rect b="b" l="l" r="r" t="t"/>
              <a:pathLst>
                <a:path extrusionOk="0" h="3480319" w="1888079">
                  <a:moveTo>
                    <a:pt x="1006336" y="3480319"/>
                  </a:moveTo>
                  <a:lnTo>
                    <a:pt x="1006336" y="440871"/>
                  </a:lnTo>
                  <a:lnTo>
                    <a:pt x="1447208" y="0"/>
                  </a:lnTo>
                  <a:lnTo>
                    <a:pt x="1888079" y="440871"/>
                  </a:lnTo>
                  <a:lnTo>
                    <a:pt x="1888079" y="3480319"/>
                  </a:lnTo>
                  <a:close/>
                  <a:moveTo>
                    <a:pt x="0" y="2002683"/>
                  </a:moveTo>
                  <a:lnTo>
                    <a:pt x="0" y="1966683"/>
                  </a:lnTo>
                  <a:lnTo>
                    <a:pt x="1006333" y="1966683"/>
                  </a:lnTo>
                  <a:lnTo>
                    <a:pt x="1006333" y="2002683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4921897" y="2629532"/>
              <a:ext cx="1436400" cy="2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</a:rPr>
                <a:t>최종 모델 선정</a:t>
              </a:r>
              <a:endParaRPr sz="1100"/>
            </a:p>
          </p:txBody>
        </p:sp>
        <p:sp>
          <p:nvSpPr>
            <p:cNvPr id="246" name="Google Shape;246;p24"/>
            <p:cNvSpPr txBox="1"/>
            <p:nvPr/>
          </p:nvSpPr>
          <p:spPr>
            <a:xfrm>
              <a:off x="5318170" y="1880099"/>
              <a:ext cx="1695900" cy="45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4"/>
            <p:cNvSpPr/>
            <p:nvPr/>
          </p:nvSpPr>
          <p:spPr>
            <a:xfrm>
              <a:off x="5318168" y="1635945"/>
              <a:ext cx="1695900" cy="2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248" name="Google Shape;248;p24"/>
          <p:cNvGrpSpPr/>
          <p:nvPr/>
        </p:nvGrpSpPr>
        <p:grpSpPr>
          <a:xfrm>
            <a:off x="2195609" y="2414271"/>
            <a:ext cx="2739316" cy="1819929"/>
            <a:chOff x="2227684" y="2414296"/>
            <a:chExt cx="2739316" cy="1819929"/>
          </a:xfrm>
        </p:grpSpPr>
        <p:sp>
          <p:nvSpPr>
            <p:cNvPr id="249" name="Google Shape;249;p24"/>
            <p:cNvSpPr/>
            <p:nvPr/>
          </p:nvSpPr>
          <p:spPr>
            <a:xfrm rot="5400000">
              <a:off x="2761039" y="1880941"/>
              <a:ext cx="1543529" cy="2610239"/>
            </a:xfrm>
            <a:custGeom>
              <a:rect b="b" l="l" r="r" t="t"/>
              <a:pathLst>
                <a:path extrusionOk="0" h="3480319" w="2058039">
                  <a:moveTo>
                    <a:pt x="0" y="3480319"/>
                  </a:moveTo>
                  <a:lnTo>
                    <a:pt x="0" y="440871"/>
                  </a:lnTo>
                  <a:lnTo>
                    <a:pt x="440872" y="0"/>
                  </a:lnTo>
                  <a:lnTo>
                    <a:pt x="881744" y="440871"/>
                  </a:lnTo>
                  <a:lnTo>
                    <a:pt x="881744" y="1952639"/>
                  </a:lnTo>
                  <a:lnTo>
                    <a:pt x="2058039" y="1952639"/>
                  </a:lnTo>
                  <a:lnTo>
                    <a:pt x="2058039" y="1988639"/>
                  </a:lnTo>
                  <a:lnTo>
                    <a:pt x="881744" y="1988639"/>
                  </a:lnTo>
                  <a:lnTo>
                    <a:pt x="881743" y="348031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4"/>
            <p:cNvSpPr/>
            <p:nvPr/>
          </p:nvSpPr>
          <p:spPr>
            <a:xfrm>
              <a:off x="3484376" y="2621375"/>
              <a:ext cx="664500" cy="2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</a:rPr>
                <a:t>모델</a:t>
              </a:r>
              <a:endParaRPr sz="1100"/>
            </a:p>
          </p:txBody>
        </p:sp>
        <p:sp>
          <p:nvSpPr>
            <p:cNvPr id="251" name="Google Shape;251;p24"/>
            <p:cNvSpPr/>
            <p:nvPr/>
          </p:nvSpPr>
          <p:spPr>
            <a:xfrm>
              <a:off x="3485904" y="3367225"/>
              <a:ext cx="474000" cy="2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000000"/>
                  </a:solidFill>
                </a:rPr>
                <a:t>모델 </a:t>
              </a:r>
              <a:endParaRPr sz="1100"/>
            </a:p>
          </p:txBody>
        </p:sp>
        <p:sp>
          <p:nvSpPr>
            <p:cNvPr id="252" name="Google Shape;252;p24"/>
            <p:cNvSpPr/>
            <p:nvPr/>
          </p:nvSpPr>
          <p:spPr>
            <a:xfrm>
              <a:off x="2672653" y="3286635"/>
              <a:ext cx="813300" cy="4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53" name="Google Shape;253;p24"/>
            <p:cNvSpPr txBox="1"/>
            <p:nvPr/>
          </p:nvSpPr>
          <p:spPr>
            <a:xfrm>
              <a:off x="3485900" y="3611425"/>
              <a:ext cx="1481100" cy="62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-2794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Char char="-"/>
              </a:pPr>
              <a:r>
                <a:rPr lang="en" sz="800">
                  <a:solidFill>
                    <a:srgbClr val="000000"/>
                  </a:solidFill>
                </a:rPr>
                <a:t>YOLOv5</a:t>
              </a:r>
              <a:endParaRPr sz="800">
                <a:solidFill>
                  <a:srgbClr val="000000"/>
                </a:solidFill>
              </a:endParaRPr>
            </a:p>
            <a:p>
              <a:pPr indent="-2794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Char char="-"/>
              </a:pPr>
              <a:r>
                <a:rPr lang="en" sz="800"/>
                <a:t>Efficient-Det</a:t>
              </a:r>
              <a:endParaRPr sz="800">
                <a:solidFill>
                  <a:srgbClr val="000000"/>
                </a:solidFill>
              </a:endParaRPr>
            </a:p>
            <a:p>
              <a:pPr indent="-279400" lvl="0" marL="457200" rtl="0" algn="l">
                <a:spcBef>
                  <a:spcPts val="0"/>
                </a:spcBef>
                <a:spcAft>
                  <a:spcPts val="0"/>
                </a:spcAft>
                <a:buSzPts val="800"/>
                <a:buChar char="-"/>
              </a:pPr>
              <a:r>
                <a:rPr lang="en" sz="800">
                  <a:solidFill>
                    <a:schemeClr val="dk1"/>
                  </a:solidFill>
                </a:rPr>
                <a:t>Faster-Rcnn R101</a:t>
              </a:r>
              <a:endParaRPr sz="800">
                <a:solidFill>
                  <a:schemeClr val="dk1"/>
                </a:solidFill>
              </a:endParaRPr>
            </a:p>
            <a:p>
              <a:pPr indent="-2794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-"/>
              </a:pPr>
              <a:r>
                <a:rPr lang="en" sz="800">
                  <a:solidFill>
                    <a:schemeClr val="dk1"/>
                  </a:solidFill>
                </a:rPr>
                <a:t>Faster-Rcnn R50</a:t>
              </a:r>
              <a:endParaRPr sz="800">
                <a:solidFill>
                  <a:schemeClr val="dk1"/>
                </a:solidFill>
              </a:endParaRPr>
            </a:p>
          </p:txBody>
        </p:sp>
      </p:grpSp>
      <p:sp>
        <p:nvSpPr>
          <p:cNvPr id="254" name="Google Shape;254;p24"/>
          <p:cNvSpPr/>
          <p:nvPr/>
        </p:nvSpPr>
        <p:spPr>
          <a:xfrm rot="-5400000">
            <a:off x="-1988400" y="2403250"/>
            <a:ext cx="4731000" cy="7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4"/>
          <p:cNvSpPr/>
          <p:nvPr/>
        </p:nvSpPr>
        <p:spPr>
          <a:xfrm>
            <a:off x="-12400" y="-9900"/>
            <a:ext cx="9156300" cy="49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" name="Google Shape;256;p24"/>
          <p:cNvGrpSpPr/>
          <p:nvPr/>
        </p:nvGrpSpPr>
        <p:grpSpPr>
          <a:xfrm>
            <a:off x="59475" y="61925"/>
            <a:ext cx="3436500" cy="464613"/>
            <a:chOff x="144075" y="278201"/>
            <a:chExt cx="3436500" cy="588789"/>
          </a:xfrm>
        </p:grpSpPr>
        <p:sp>
          <p:nvSpPr>
            <p:cNvPr id="257" name="Google Shape;257;p24"/>
            <p:cNvSpPr txBox="1"/>
            <p:nvPr/>
          </p:nvSpPr>
          <p:spPr>
            <a:xfrm>
              <a:off x="144075" y="278201"/>
              <a:ext cx="3436500" cy="33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Arial Black"/>
                  <a:ea typeface="Arial Black"/>
                  <a:cs typeface="Arial Black"/>
                  <a:sym typeface="Arial Black"/>
                </a:rPr>
                <a:t>프로젝트 소개</a:t>
              </a:r>
              <a:r>
                <a:rPr b="1" lang="en" sz="1800">
                  <a:solidFill>
                    <a:schemeClr val="dk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 </a:t>
              </a:r>
              <a:r>
                <a:rPr b="1" lang="en" sz="1800">
                  <a:solidFill>
                    <a:srgbClr val="0000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 </a:t>
              </a:r>
              <a:endParaRPr b="1" sz="18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258" name="Google Shape;258;p24"/>
            <p:cNvSpPr/>
            <p:nvPr/>
          </p:nvSpPr>
          <p:spPr>
            <a:xfrm>
              <a:off x="191692" y="743090"/>
              <a:ext cx="672600" cy="123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9" name="Google Shape;259;p24"/>
          <p:cNvGrpSpPr/>
          <p:nvPr/>
        </p:nvGrpSpPr>
        <p:grpSpPr>
          <a:xfrm>
            <a:off x="1" y="1659544"/>
            <a:ext cx="3333524" cy="1416059"/>
            <a:chOff x="1" y="1659544"/>
            <a:chExt cx="3333524" cy="1416059"/>
          </a:xfrm>
        </p:grpSpPr>
        <p:sp>
          <p:nvSpPr>
            <p:cNvPr id="260" name="Google Shape;260;p24"/>
            <p:cNvSpPr/>
            <p:nvPr/>
          </p:nvSpPr>
          <p:spPr>
            <a:xfrm>
              <a:off x="1637625" y="1777179"/>
              <a:ext cx="1695900" cy="3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000000"/>
                  </a:solidFill>
                </a:rPr>
                <a:t>이미지 증강 및 사진 크기 축소</a:t>
              </a:r>
              <a:endParaRPr sz="1100"/>
            </a:p>
          </p:txBody>
        </p:sp>
        <p:sp>
          <p:nvSpPr>
            <p:cNvPr id="261" name="Google Shape;261;p24"/>
            <p:cNvSpPr/>
            <p:nvPr/>
          </p:nvSpPr>
          <p:spPr>
            <a:xfrm rot="5400000">
              <a:off x="789535" y="870010"/>
              <a:ext cx="1416059" cy="2995127"/>
            </a:xfrm>
            <a:custGeom>
              <a:rect b="b" l="l" r="r" t="t"/>
              <a:pathLst>
                <a:path extrusionOk="0" h="3993503" w="1888079">
                  <a:moveTo>
                    <a:pt x="1006336" y="3993503"/>
                  </a:moveTo>
                  <a:lnTo>
                    <a:pt x="1006336" y="440871"/>
                  </a:lnTo>
                  <a:lnTo>
                    <a:pt x="1447208" y="0"/>
                  </a:lnTo>
                  <a:lnTo>
                    <a:pt x="1888079" y="440872"/>
                  </a:lnTo>
                  <a:lnTo>
                    <a:pt x="1888079" y="3993503"/>
                  </a:lnTo>
                  <a:close/>
                  <a:moveTo>
                    <a:pt x="0" y="1995947"/>
                  </a:moveTo>
                  <a:lnTo>
                    <a:pt x="0" y="1959947"/>
                  </a:lnTo>
                  <a:lnTo>
                    <a:pt x="1006333" y="1959947"/>
                  </a:lnTo>
                  <a:lnTo>
                    <a:pt x="1006333" y="1995947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4"/>
            <p:cNvSpPr/>
            <p:nvPr/>
          </p:nvSpPr>
          <p:spPr>
            <a:xfrm>
              <a:off x="1236305" y="2629532"/>
              <a:ext cx="1436400" cy="2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</a:rPr>
                <a:t>데이터셋</a:t>
              </a:r>
              <a:endParaRPr sz="1100"/>
            </a:p>
          </p:txBody>
        </p:sp>
      </p:grpSp>
      <p:sp>
        <p:nvSpPr>
          <p:cNvPr id="263" name="Google Shape;263;p24"/>
          <p:cNvSpPr/>
          <p:nvPr/>
        </p:nvSpPr>
        <p:spPr>
          <a:xfrm>
            <a:off x="7110425" y="3351525"/>
            <a:ext cx="1736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8450" lvl="0" marL="457200" marR="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 sz="1100"/>
              <a:t>고객용</a:t>
            </a:r>
            <a:endParaRPr b="1" sz="1100"/>
          </a:p>
          <a:p>
            <a:pPr indent="-298450" lvl="0" marL="457200" marR="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 sz="1100"/>
              <a:t>점주용</a:t>
            </a:r>
            <a:endParaRPr b="1" sz="1100"/>
          </a:p>
        </p:txBody>
      </p:sp>
      <p:sp>
        <p:nvSpPr>
          <p:cNvPr id="264" name="Google Shape;264;p24"/>
          <p:cNvSpPr txBox="1"/>
          <p:nvPr/>
        </p:nvSpPr>
        <p:spPr>
          <a:xfrm>
            <a:off x="5226050" y="1847150"/>
            <a:ext cx="1234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Faster-Rcnn R50</a:t>
            </a:r>
            <a:endParaRPr b="1"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0151" y="2240650"/>
            <a:ext cx="3706326" cy="269194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5"/>
          <p:cNvSpPr/>
          <p:nvPr/>
        </p:nvSpPr>
        <p:spPr>
          <a:xfrm>
            <a:off x="-12400" y="-9900"/>
            <a:ext cx="9156300" cy="49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59475" y="61925"/>
            <a:ext cx="4655400" cy="464613"/>
            <a:chOff x="144075" y="278201"/>
            <a:chExt cx="4655400" cy="588789"/>
          </a:xfrm>
        </p:grpSpPr>
        <p:sp>
          <p:nvSpPr>
            <p:cNvPr id="272" name="Google Shape;272;p25"/>
            <p:cNvSpPr txBox="1"/>
            <p:nvPr/>
          </p:nvSpPr>
          <p:spPr>
            <a:xfrm>
              <a:off x="144075" y="278201"/>
              <a:ext cx="4655400" cy="33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Arial Black"/>
                  <a:ea typeface="Arial Black"/>
                  <a:cs typeface="Arial Black"/>
                  <a:sym typeface="Arial Black"/>
                </a:rPr>
                <a:t>프로젝트 소개 - </a:t>
              </a:r>
              <a:r>
                <a:rPr b="1" lang="en" sz="1800">
                  <a:latin typeface="Arial Black"/>
                  <a:ea typeface="Arial Black"/>
                  <a:cs typeface="Arial Black"/>
                  <a:sym typeface="Arial Black"/>
                </a:rPr>
                <a:t>데이터셋</a:t>
              </a:r>
              <a:endParaRPr b="1" sz="18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191692" y="743090"/>
              <a:ext cx="672600" cy="123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74" name="Google Shape;274;p25"/>
          <p:cNvCxnSpPr>
            <a:stCxn id="270" idx="2"/>
          </p:cNvCxnSpPr>
          <p:nvPr/>
        </p:nvCxnSpPr>
        <p:spPr>
          <a:xfrm>
            <a:off x="4565750" y="485700"/>
            <a:ext cx="0" cy="46530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5" name="Google Shape;27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675" y="650675"/>
            <a:ext cx="2738651" cy="7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352" y="1511575"/>
            <a:ext cx="2978549" cy="18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1600" y="2802248"/>
            <a:ext cx="3409751" cy="208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5"/>
          <p:cNvSpPr txBox="1"/>
          <p:nvPr/>
        </p:nvSpPr>
        <p:spPr>
          <a:xfrm>
            <a:off x="4996075" y="686350"/>
            <a:ext cx="3828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Our maden Dataset</a:t>
            </a:r>
            <a:endParaRPr b="1" sz="3000"/>
          </a:p>
        </p:txBody>
      </p:sp>
      <p:pic>
        <p:nvPicPr>
          <p:cNvPr id="279" name="Google Shape;279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14949" y="1332849"/>
            <a:ext cx="3283424" cy="200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6"/>
          <p:cNvSpPr/>
          <p:nvPr/>
        </p:nvSpPr>
        <p:spPr>
          <a:xfrm>
            <a:off x="-12400" y="-9900"/>
            <a:ext cx="9156300" cy="49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" name="Google Shape;285;p26"/>
          <p:cNvGrpSpPr/>
          <p:nvPr/>
        </p:nvGrpSpPr>
        <p:grpSpPr>
          <a:xfrm>
            <a:off x="59475" y="61925"/>
            <a:ext cx="4655400" cy="464613"/>
            <a:chOff x="144075" y="278201"/>
            <a:chExt cx="4655400" cy="588789"/>
          </a:xfrm>
        </p:grpSpPr>
        <p:sp>
          <p:nvSpPr>
            <p:cNvPr id="286" name="Google Shape;286;p26"/>
            <p:cNvSpPr txBox="1"/>
            <p:nvPr/>
          </p:nvSpPr>
          <p:spPr>
            <a:xfrm>
              <a:off x="144075" y="278201"/>
              <a:ext cx="4655400" cy="33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Arial Black"/>
                  <a:ea typeface="Arial Black"/>
                  <a:cs typeface="Arial Black"/>
                  <a:sym typeface="Arial Black"/>
                </a:rPr>
                <a:t>프로젝트 소개 - 모델</a:t>
              </a:r>
              <a:endParaRPr b="1" sz="18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287" name="Google Shape;287;p26"/>
            <p:cNvSpPr/>
            <p:nvPr/>
          </p:nvSpPr>
          <p:spPr>
            <a:xfrm>
              <a:off x="191692" y="743090"/>
              <a:ext cx="672600" cy="123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8" name="Google Shape;288;p26"/>
          <p:cNvSpPr txBox="1"/>
          <p:nvPr/>
        </p:nvSpPr>
        <p:spPr>
          <a:xfrm>
            <a:off x="3619975" y="2674250"/>
            <a:ext cx="198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&lt;Two</a:t>
            </a:r>
            <a:r>
              <a:rPr lang="en"/>
              <a:t> Stage Detector&gt;</a:t>
            </a:r>
            <a:endParaRPr/>
          </a:p>
        </p:txBody>
      </p:sp>
      <p:grpSp>
        <p:nvGrpSpPr>
          <p:cNvPr id="289" name="Google Shape;289;p26"/>
          <p:cNvGrpSpPr/>
          <p:nvPr/>
        </p:nvGrpSpPr>
        <p:grpSpPr>
          <a:xfrm>
            <a:off x="512525" y="3068500"/>
            <a:ext cx="8091975" cy="1954575"/>
            <a:chOff x="512525" y="3068500"/>
            <a:chExt cx="8091975" cy="1954575"/>
          </a:xfrm>
        </p:grpSpPr>
        <p:sp>
          <p:nvSpPr>
            <p:cNvPr id="290" name="Google Shape;290;p26"/>
            <p:cNvSpPr txBox="1"/>
            <p:nvPr/>
          </p:nvSpPr>
          <p:spPr>
            <a:xfrm>
              <a:off x="553350" y="3074450"/>
              <a:ext cx="2163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Faster-Rcnn R101</a:t>
              </a:r>
              <a:endParaRPr b="1"/>
            </a:p>
          </p:txBody>
        </p:sp>
        <p:sp>
          <p:nvSpPr>
            <p:cNvPr id="291" name="Google Shape;291;p26"/>
            <p:cNvSpPr txBox="1"/>
            <p:nvPr/>
          </p:nvSpPr>
          <p:spPr>
            <a:xfrm>
              <a:off x="4839600" y="3074450"/>
              <a:ext cx="1741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Faster-Rcnn R50</a:t>
              </a:r>
              <a:endParaRPr b="1"/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512525" y="3076375"/>
              <a:ext cx="3852600" cy="1946700"/>
            </a:xfrm>
            <a:prstGeom prst="roundRect">
              <a:avLst>
                <a:gd fmla="val 10882" name="adj"/>
              </a:avLst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7000" rotWithShape="0" algn="t">
                <a:srgbClr val="000000">
                  <a:alpha val="14900"/>
                </a:srgbClr>
              </a:outerShdw>
            </a:effectLst>
          </p:spPr>
          <p:txBody>
            <a:bodyPr anchorCtr="0" anchor="t" bIns="34275" lIns="918000" spcFirstLastPara="1" rIns="68575" wrap="square" tIns="324000">
              <a:noAutofit/>
            </a:bodyPr>
            <a:lstStyle/>
            <a:p>
              <a:pPr indent="0" lvl="0" marL="457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4751900" y="3068500"/>
              <a:ext cx="3852600" cy="1946700"/>
            </a:xfrm>
            <a:prstGeom prst="roundRect">
              <a:avLst>
                <a:gd fmla="val 10882" name="adj"/>
              </a:avLst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7000" rotWithShape="0" algn="t">
                <a:srgbClr val="000000">
                  <a:alpha val="14900"/>
                </a:srgbClr>
              </a:outerShdw>
            </a:effectLst>
          </p:spPr>
          <p:txBody>
            <a:bodyPr anchorCtr="0" anchor="t" bIns="34275" lIns="918000" spcFirstLastPara="1" rIns="68575" wrap="square" tIns="324000">
              <a:noAutofit/>
            </a:bodyPr>
            <a:lstStyle/>
            <a:p>
              <a:pPr indent="0" lvl="0" marL="457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6"/>
            <p:cNvSpPr txBox="1"/>
            <p:nvPr/>
          </p:nvSpPr>
          <p:spPr>
            <a:xfrm>
              <a:off x="1070175" y="3448350"/>
              <a:ext cx="2634000" cy="139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/>
                <a:t>Pros</a:t>
              </a:r>
              <a:endParaRPr b="1" sz="1300"/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객체 검출 정확도 </a:t>
              </a:r>
              <a:r>
                <a:rPr lang="en" sz="1100"/>
                <a:t> </a:t>
              </a:r>
              <a:endParaRPr sz="1100"/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다양한 크기와 형태의 객체를 검출</a:t>
              </a:r>
              <a:endParaRPr sz="1100"/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/>
                <a:t>Cons</a:t>
              </a:r>
              <a:endParaRPr b="1" sz="1300"/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많은 계산량과 복잡한 네트워크 구조</a:t>
              </a:r>
              <a:endParaRPr sz="1100"/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학습과 추론 시간이 오래 걸림</a:t>
              </a:r>
              <a:endParaRPr sz="1100"/>
            </a:p>
          </p:txBody>
        </p:sp>
        <p:sp>
          <p:nvSpPr>
            <p:cNvPr id="295" name="Google Shape;295;p26"/>
            <p:cNvSpPr txBox="1"/>
            <p:nvPr/>
          </p:nvSpPr>
          <p:spPr>
            <a:xfrm>
              <a:off x="5429000" y="3448350"/>
              <a:ext cx="2498400" cy="139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/>
                <a:t>Pros</a:t>
              </a:r>
              <a:endParaRPr b="1" sz="1300"/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빠른 속도와 낮은 메모리 사용량</a:t>
              </a:r>
              <a:endParaRPr sz="1100"/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객체 검출 정확도가 높다</a:t>
              </a:r>
              <a:endParaRPr sz="1100"/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대규모 데이터셋에서도 좋은 성능</a:t>
              </a:r>
              <a:endParaRPr sz="1100"/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/>
                <a:t>Cons</a:t>
              </a:r>
              <a:endParaRPr b="1" sz="1300"/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작은 객체에 대한 검출 정확도 낮음</a:t>
              </a:r>
              <a:endParaRPr sz="1100"/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2219925" y="3749925"/>
              <a:ext cx="103200" cy="1419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6"/>
          <p:cNvSpPr txBox="1"/>
          <p:nvPr/>
        </p:nvSpPr>
        <p:spPr>
          <a:xfrm>
            <a:off x="3482550" y="437575"/>
            <a:ext cx="217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&lt;Single Stage Detector&gt;</a:t>
            </a:r>
            <a:endParaRPr/>
          </a:p>
        </p:txBody>
      </p:sp>
      <p:grpSp>
        <p:nvGrpSpPr>
          <p:cNvPr id="298" name="Google Shape;298;p26"/>
          <p:cNvGrpSpPr/>
          <p:nvPr/>
        </p:nvGrpSpPr>
        <p:grpSpPr>
          <a:xfrm>
            <a:off x="512525" y="803750"/>
            <a:ext cx="8091975" cy="1995425"/>
            <a:chOff x="512525" y="803750"/>
            <a:chExt cx="8091975" cy="1995425"/>
          </a:xfrm>
        </p:grpSpPr>
        <p:sp>
          <p:nvSpPr>
            <p:cNvPr id="299" name="Google Shape;299;p26"/>
            <p:cNvSpPr/>
            <p:nvPr/>
          </p:nvSpPr>
          <p:spPr>
            <a:xfrm>
              <a:off x="512525" y="803750"/>
              <a:ext cx="3852600" cy="1946700"/>
            </a:xfrm>
            <a:prstGeom prst="roundRect">
              <a:avLst>
                <a:gd fmla="val 10882" name="adj"/>
              </a:avLst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7000" rotWithShape="0" algn="t">
                <a:srgbClr val="000000">
                  <a:alpha val="14900"/>
                </a:srgbClr>
              </a:outerShdw>
            </a:effectLst>
          </p:spPr>
          <p:txBody>
            <a:bodyPr anchorCtr="0" anchor="t" bIns="34275" lIns="918000" spcFirstLastPara="1" rIns="68575" wrap="square" tIns="324000">
              <a:noAutofit/>
            </a:bodyPr>
            <a:lstStyle/>
            <a:p>
              <a:pPr indent="0" lvl="0" marL="457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4751900" y="803750"/>
              <a:ext cx="3852600" cy="1946700"/>
            </a:xfrm>
            <a:prstGeom prst="roundRect">
              <a:avLst>
                <a:gd fmla="val 10882" name="adj"/>
              </a:avLst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7000" rotWithShape="0" algn="t">
                <a:srgbClr val="000000">
                  <a:alpha val="14900"/>
                </a:srgbClr>
              </a:outerShdw>
            </a:effectLst>
          </p:spPr>
          <p:txBody>
            <a:bodyPr anchorCtr="0" anchor="t" bIns="34275" lIns="918000" spcFirstLastPara="1" rIns="68575" wrap="square" tIns="324000">
              <a:noAutofit/>
            </a:bodyPr>
            <a:lstStyle/>
            <a:p>
              <a:pPr indent="0" lvl="0" marL="457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6"/>
            <p:cNvSpPr txBox="1"/>
            <p:nvPr/>
          </p:nvSpPr>
          <p:spPr>
            <a:xfrm>
              <a:off x="553350" y="811900"/>
              <a:ext cx="843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Yolov5</a:t>
              </a:r>
              <a:endParaRPr b="1"/>
            </a:p>
          </p:txBody>
        </p:sp>
        <p:sp>
          <p:nvSpPr>
            <p:cNvPr id="302" name="Google Shape;302;p26"/>
            <p:cNvSpPr txBox="1"/>
            <p:nvPr/>
          </p:nvSpPr>
          <p:spPr>
            <a:xfrm>
              <a:off x="4839600" y="811900"/>
              <a:ext cx="1265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Efficient Det</a:t>
              </a:r>
              <a:endParaRPr b="1"/>
            </a:p>
          </p:txBody>
        </p:sp>
        <p:sp>
          <p:nvSpPr>
            <p:cNvPr id="303" name="Google Shape;303;p26"/>
            <p:cNvSpPr txBox="1"/>
            <p:nvPr/>
          </p:nvSpPr>
          <p:spPr>
            <a:xfrm>
              <a:off x="890325" y="1212100"/>
              <a:ext cx="2993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6"/>
            <p:cNvSpPr txBox="1"/>
            <p:nvPr/>
          </p:nvSpPr>
          <p:spPr>
            <a:xfrm>
              <a:off x="1015425" y="1135375"/>
              <a:ext cx="2743500" cy="166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/>
                <a:t>Pros</a:t>
              </a:r>
              <a:endParaRPr b="1" sz="1300"/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높은 정확도와 빠른 속도</a:t>
              </a:r>
              <a:endParaRPr sz="1100"/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경량화된 네트워크 구조 -&gt; 메모리 사용량</a:t>
              </a:r>
              <a:endParaRPr sz="1100"/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다양한 객체 검출 및 분류 작업에 용이</a:t>
              </a:r>
              <a:r>
                <a:rPr lang="en" sz="1500"/>
                <a:t> </a:t>
              </a:r>
              <a:endParaRPr sz="1500"/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/>
                <a:t>Cons</a:t>
              </a:r>
              <a:endParaRPr b="1" sz="1300"/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많은 학습 데이터가 필요</a:t>
              </a:r>
              <a:endParaRPr sz="1100"/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작은 객체에 대한 검출 정확도 낮음</a:t>
              </a:r>
              <a:endParaRPr sz="1100"/>
            </a:p>
          </p:txBody>
        </p:sp>
        <p:sp>
          <p:nvSpPr>
            <p:cNvPr id="305" name="Google Shape;305;p26"/>
            <p:cNvSpPr txBox="1"/>
            <p:nvPr/>
          </p:nvSpPr>
          <p:spPr>
            <a:xfrm>
              <a:off x="5229950" y="1135375"/>
              <a:ext cx="2896500" cy="145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/>
                <a:t>Pros</a:t>
              </a:r>
              <a:endParaRPr b="1" sz="1300"/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상대적으로 작은 모델 크기와 높은 정확도</a:t>
              </a:r>
              <a:endParaRPr sz="1100"/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객체 검출과 분류에 우수한 성능</a:t>
              </a:r>
              <a:endParaRPr sz="1100"/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/>
                <a:t>Cons</a:t>
              </a:r>
              <a:endParaRPr b="1" sz="1300"/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학습 및 추론 속도가 상대적으로 느림</a:t>
              </a:r>
              <a:endParaRPr sz="1100"/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복잡한 네트워크 구조로 메모리 사용량</a:t>
              </a:r>
              <a:r>
                <a:rPr lang="en" sz="1500"/>
                <a:t> </a:t>
              </a:r>
              <a:endParaRPr sz="1500"/>
            </a:p>
          </p:txBody>
        </p:sp>
        <p:sp>
          <p:nvSpPr>
            <p:cNvPr id="306" name="Google Shape;306;p26"/>
            <p:cNvSpPr/>
            <p:nvPr/>
          </p:nvSpPr>
          <p:spPr>
            <a:xfrm rot="10800000">
              <a:off x="3696550" y="1685050"/>
              <a:ext cx="103200" cy="1419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7747150" y="2303500"/>
              <a:ext cx="103200" cy="1419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7"/>
          <p:cNvSpPr/>
          <p:nvPr/>
        </p:nvSpPr>
        <p:spPr>
          <a:xfrm>
            <a:off x="4751900" y="3068500"/>
            <a:ext cx="3852600" cy="1946700"/>
          </a:xfrm>
          <a:prstGeom prst="roundRect">
            <a:avLst>
              <a:gd fmla="val 10882" name="adj"/>
            </a:avLst>
          </a:prstGeom>
          <a:solidFill>
            <a:srgbClr val="BFBFBF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  <a:effectLst>
            <a:outerShdw blurRad="127000" rotWithShape="0" algn="t">
              <a:srgbClr val="000000">
                <a:alpha val="14900"/>
              </a:srgbClr>
            </a:outerShdw>
          </a:effectLst>
        </p:spPr>
        <p:txBody>
          <a:bodyPr anchorCtr="0" anchor="t" bIns="34275" lIns="918000" spcFirstLastPara="1" rIns="68575" wrap="square" tIns="324000">
            <a:no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7"/>
          <p:cNvSpPr/>
          <p:nvPr/>
        </p:nvSpPr>
        <p:spPr>
          <a:xfrm>
            <a:off x="-12400" y="-9900"/>
            <a:ext cx="9156300" cy="49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7"/>
          <p:cNvGrpSpPr/>
          <p:nvPr/>
        </p:nvGrpSpPr>
        <p:grpSpPr>
          <a:xfrm>
            <a:off x="59475" y="61925"/>
            <a:ext cx="4655400" cy="464613"/>
            <a:chOff x="144075" y="278201"/>
            <a:chExt cx="4655400" cy="588789"/>
          </a:xfrm>
        </p:grpSpPr>
        <p:sp>
          <p:nvSpPr>
            <p:cNvPr id="315" name="Google Shape;315;p27"/>
            <p:cNvSpPr txBox="1"/>
            <p:nvPr/>
          </p:nvSpPr>
          <p:spPr>
            <a:xfrm>
              <a:off x="144075" y="278201"/>
              <a:ext cx="4655400" cy="33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Arial Black"/>
                  <a:ea typeface="Arial Black"/>
                  <a:cs typeface="Arial Black"/>
                  <a:sym typeface="Arial Black"/>
                </a:rPr>
                <a:t>프로젝트 소개 - 모델</a:t>
              </a:r>
              <a:endParaRPr b="1" sz="18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316" name="Google Shape;316;p27"/>
            <p:cNvSpPr/>
            <p:nvPr/>
          </p:nvSpPr>
          <p:spPr>
            <a:xfrm>
              <a:off x="191692" y="743090"/>
              <a:ext cx="672600" cy="123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7" name="Google Shape;317;p27"/>
          <p:cNvSpPr txBox="1"/>
          <p:nvPr/>
        </p:nvSpPr>
        <p:spPr>
          <a:xfrm>
            <a:off x="3619975" y="2674250"/>
            <a:ext cx="198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&lt;Two Stage Detector&gt;</a:t>
            </a:r>
            <a:endParaRPr/>
          </a:p>
        </p:txBody>
      </p:sp>
      <p:sp>
        <p:nvSpPr>
          <p:cNvPr id="318" name="Google Shape;318;p27"/>
          <p:cNvSpPr txBox="1"/>
          <p:nvPr/>
        </p:nvSpPr>
        <p:spPr>
          <a:xfrm>
            <a:off x="553350" y="3074450"/>
            <a:ext cx="21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Faster-Rcnn R101</a:t>
            </a:r>
            <a:endParaRPr b="1"/>
          </a:p>
        </p:txBody>
      </p:sp>
      <p:sp>
        <p:nvSpPr>
          <p:cNvPr id="319" name="Google Shape;319;p27"/>
          <p:cNvSpPr txBox="1"/>
          <p:nvPr/>
        </p:nvSpPr>
        <p:spPr>
          <a:xfrm>
            <a:off x="4839600" y="3074450"/>
            <a:ext cx="174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Faster-Rcnn R50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20" name="Google Shape;320;p27"/>
          <p:cNvSpPr/>
          <p:nvPr/>
        </p:nvSpPr>
        <p:spPr>
          <a:xfrm>
            <a:off x="512525" y="3076375"/>
            <a:ext cx="3852600" cy="1946700"/>
          </a:xfrm>
          <a:prstGeom prst="roundRect">
            <a:avLst>
              <a:gd fmla="val 10882" name="adj"/>
            </a:avLst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  <a:effectLst>
            <a:outerShdw blurRad="127000" rotWithShape="0" algn="t">
              <a:srgbClr val="000000">
                <a:alpha val="14900"/>
              </a:srgbClr>
            </a:outerShdw>
          </a:effectLst>
        </p:spPr>
        <p:txBody>
          <a:bodyPr anchorCtr="0" anchor="t" bIns="34275" lIns="918000" spcFirstLastPara="1" rIns="68575" wrap="square" tIns="324000">
            <a:no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7"/>
          <p:cNvSpPr txBox="1"/>
          <p:nvPr/>
        </p:nvSpPr>
        <p:spPr>
          <a:xfrm>
            <a:off x="1070175" y="3448350"/>
            <a:ext cx="2634000" cy="13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Pros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객체 검출 정확도  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다양한 크기와 형태의 객체를 검출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Cons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많은 계산량과 복잡한 네트워크 구조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학습과 추론 시간이 오래 걸림</a:t>
            </a:r>
            <a:endParaRPr sz="1100"/>
          </a:p>
        </p:txBody>
      </p:sp>
      <p:sp>
        <p:nvSpPr>
          <p:cNvPr id="322" name="Google Shape;322;p27"/>
          <p:cNvSpPr txBox="1"/>
          <p:nvPr/>
        </p:nvSpPr>
        <p:spPr>
          <a:xfrm>
            <a:off x="5429000" y="3448350"/>
            <a:ext cx="2498400" cy="13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Pros</a:t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빠른 속도와 낮은 메모리 사용량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객체 검출 정확도가 높다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대규모 데이터셋에서도 좋은 성능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Cons</a:t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작은 객체에 대한 검출 정확도 낮음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23" name="Google Shape;323;p27"/>
          <p:cNvSpPr/>
          <p:nvPr/>
        </p:nvSpPr>
        <p:spPr>
          <a:xfrm>
            <a:off x="2219925" y="3749925"/>
            <a:ext cx="103200" cy="1419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7"/>
          <p:cNvSpPr txBox="1"/>
          <p:nvPr/>
        </p:nvSpPr>
        <p:spPr>
          <a:xfrm>
            <a:off x="3482550" y="437575"/>
            <a:ext cx="217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&lt;Single Stage Detector&gt;</a:t>
            </a:r>
            <a:endParaRPr/>
          </a:p>
        </p:txBody>
      </p:sp>
      <p:grpSp>
        <p:nvGrpSpPr>
          <p:cNvPr id="325" name="Google Shape;325;p27"/>
          <p:cNvGrpSpPr/>
          <p:nvPr/>
        </p:nvGrpSpPr>
        <p:grpSpPr>
          <a:xfrm>
            <a:off x="512525" y="803750"/>
            <a:ext cx="8091975" cy="1995425"/>
            <a:chOff x="512525" y="803750"/>
            <a:chExt cx="8091975" cy="1995425"/>
          </a:xfrm>
        </p:grpSpPr>
        <p:sp>
          <p:nvSpPr>
            <p:cNvPr id="326" name="Google Shape;326;p27"/>
            <p:cNvSpPr/>
            <p:nvPr/>
          </p:nvSpPr>
          <p:spPr>
            <a:xfrm>
              <a:off x="512525" y="803750"/>
              <a:ext cx="3852600" cy="1946700"/>
            </a:xfrm>
            <a:prstGeom prst="roundRect">
              <a:avLst>
                <a:gd fmla="val 10882" name="adj"/>
              </a:avLst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7000" rotWithShape="0" algn="t">
                <a:srgbClr val="000000">
                  <a:alpha val="14900"/>
                </a:srgbClr>
              </a:outerShdw>
            </a:effectLst>
          </p:spPr>
          <p:txBody>
            <a:bodyPr anchorCtr="0" anchor="t" bIns="34275" lIns="918000" spcFirstLastPara="1" rIns="68575" wrap="square" tIns="324000">
              <a:noAutofit/>
            </a:bodyPr>
            <a:lstStyle/>
            <a:p>
              <a:pPr indent="0" lvl="0" marL="457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7"/>
            <p:cNvSpPr/>
            <p:nvPr/>
          </p:nvSpPr>
          <p:spPr>
            <a:xfrm>
              <a:off x="4751900" y="803750"/>
              <a:ext cx="3852600" cy="1946700"/>
            </a:xfrm>
            <a:prstGeom prst="roundRect">
              <a:avLst>
                <a:gd fmla="val 10882" name="adj"/>
              </a:avLst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7000" rotWithShape="0" algn="t">
                <a:srgbClr val="000000">
                  <a:alpha val="14900"/>
                </a:srgbClr>
              </a:outerShdw>
            </a:effectLst>
          </p:spPr>
          <p:txBody>
            <a:bodyPr anchorCtr="0" anchor="t" bIns="34275" lIns="918000" spcFirstLastPara="1" rIns="68575" wrap="square" tIns="324000">
              <a:noAutofit/>
            </a:bodyPr>
            <a:lstStyle/>
            <a:p>
              <a:pPr indent="0" lvl="0" marL="457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7"/>
            <p:cNvSpPr txBox="1"/>
            <p:nvPr/>
          </p:nvSpPr>
          <p:spPr>
            <a:xfrm>
              <a:off x="553350" y="811900"/>
              <a:ext cx="843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Yolov5</a:t>
              </a:r>
              <a:endParaRPr b="1"/>
            </a:p>
          </p:txBody>
        </p:sp>
        <p:sp>
          <p:nvSpPr>
            <p:cNvPr id="329" name="Google Shape;329;p27"/>
            <p:cNvSpPr txBox="1"/>
            <p:nvPr/>
          </p:nvSpPr>
          <p:spPr>
            <a:xfrm>
              <a:off x="4839600" y="811900"/>
              <a:ext cx="1265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Efficient Det</a:t>
              </a:r>
              <a:endParaRPr b="1"/>
            </a:p>
          </p:txBody>
        </p:sp>
        <p:sp>
          <p:nvSpPr>
            <p:cNvPr id="330" name="Google Shape;330;p27"/>
            <p:cNvSpPr txBox="1"/>
            <p:nvPr/>
          </p:nvSpPr>
          <p:spPr>
            <a:xfrm>
              <a:off x="890325" y="1212100"/>
              <a:ext cx="2993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7"/>
            <p:cNvSpPr txBox="1"/>
            <p:nvPr/>
          </p:nvSpPr>
          <p:spPr>
            <a:xfrm>
              <a:off x="1015425" y="1135375"/>
              <a:ext cx="2743500" cy="166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/>
                <a:t>Pros</a:t>
              </a:r>
              <a:endParaRPr b="1" sz="1300"/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높은 정확도와 빠른 속도</a:t>
              </a:r>
              <a:endParaRPr sz="1100"/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경량화된 네트워크 구조 -&gt; 메모리 사용량</a:t>
              </a:r>
              <a:endParaRPr sz="1100"/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다양한 객체 검출 및 분류 작업에 용이</a:t>
              </a:r>
              <a:r>
                <a:rPr lang="en" sz="1500"/>
                <a:t> </a:t>
              </a:r>
              <a:endParaRPr sz="1500"/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/>
                <a:t>Cons</a:t>
              </a:r>
              <a:endParaRPr b="1" sz="1300"/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많은 학습 데이터가 필요</a:t>
              </a:r>
              <a:endParaRPr sz="1100"/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작은 객체에 대한 검출 정확도 낮음</a:t>
              </a:r>
              <a:endParaRPr sz="1100"/>
            </a:p>
          </p:txBody>
        </p:sp>
        <p:sp>
          <p:nvSpPr>
            <p:cNvPr id="332" name="Google Shape;332;p27"/>
            <p:cNvSpPr txBox="1"/>
            <p:nvPr/>
          </p:nvSpPr>
          <p:spPr>
            <a:xfrm>
              <a:off x="5229950" y="1135375"/>
              <a:ext cx="2896500" cy="145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/>
                <a:t>Pros</a:t>
              </a:r>
              <a:endParaRPr b="1" sz="1300"/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상대적으로 작은 모델 크기와 높은 정확도</a:t>
              </a:r>
              <a:endParaRPr sz="1100"/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객체 검출과 분류에 우수한 성능</a:t>
              </a:r>
              <a:endParaRPr sz="1100"/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/>
                <a:t>Cons</a:t>
              </a:r>
              <a:endParaRPr b="1" sz="1300"/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학습 및 추론 속도가 상대적으로 느림</a:t>
              </a:r>
              <a:endParaRPr sz="1100"/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복잡한 네트워크 구조로 메모리 사용량</a:t>
              </a:r>
              <a:r>
                <a:rPr lang="en" sz="1500"/>
                <a:t> </a:t>
              </a:r>
              <a:endParaRPr sz="1500"/>
            </a:p>
          </p:txBody>
        </p:sp>
        <p:sp>
          <p:nvSpPr>
            <p:cNvPr id="333" name="Google Shape;333;p27"/>
            <p:cNvSpPr/>
            <p:nvPr/>
          </p:nvSpPr>
          <p:spPr>
            <a:xfrm rot="10800000">
              <a:off x="3696550" y="1685050"/>
              <a:ext cx="103200" cy="1419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7"/>
            <p:cNvSpPr/>
            <p:nvPr/>
          </p:nvSpPr>
          <p:spPr>
            <a:xfrm>
              <a:off x="7747150" y="2303500"/>
              <a:ext cx="103200" cy="1419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8"/>
          <p:cNvSpPr/>
          <p:nvPr/>
        </p:nvSpPr>
        <p:spPr>
          <a:xfrm>
            <a:off x="-12400" y="-9900"/>
            <a:ext cx="9156300" cy="49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0" name="Google Shape;340;p28"/>
          <p:cNvGrpSpPr/>
          <p:nvPr/>
        </p:nvGrpSpPr>
        <p:grpSpPr>
          <a:xfrm>
            <a:off x="59475" y="61925"/>
            <a:ext cx="4655400" cy="464613"/>
            <a:chOff x="144075" y="278201"/>
            <a:chExt cx="4655400" cy="588789"/>
          </a:xfrm>
        </p:grpSpPr>
        <p:sp>
          <p:nvSpPr>
            <p:cNvPr id="341" name="Google Shape;341;p28"/>
            <p:cNvSpPr txBox="1"/>
            <p:nvPr/>
          </p:nvSpPr>
          <p:spPr>
            <a:xfrm>
              <a:off x="144075" y="278201"/>
              <a:ext cx="4655400" cy="33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Arial Black"/>
                  <a:ea typeface="Arial Black"/>
                  <a:cs typeface="Arial Black"/>
                  <a:sym typeface="Arial Black"/>
                </a:rPr>
                <a:t>프로젝트 소개 - 웹페이지(고객용)</a:t>
              </a:r>
              <a:endParaRPr b="1" sz="18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342" name="Google Shape;342;p28"/>
            <p:cNvSpPr/>
            <p:nvPr/>
          </p:nvSpPr>
          <p:spPr>
            <a:xfrm>
              <a:off x="191692" y="743090"/>
              <a:ext cx="672600" cy="123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43" name="Google Shape;343;p28"/>
          <p:cNvCxnSpPr/>
          <p:nvPr/>
        </p:nvCxnSpPr>
        <p:spPr>
          <a:xfrm>
            <a:off x="4572000" y="485700"/>
            <a:ext cx="0" cy="46530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4" name="Google Shape;3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575" y="991075"/>
            <a:ext cx="3933348" cy="2863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5" name="Google Shape;345;p28"/>
          <p:cNvCxnSpPr/>
          <p:nvPr/>
        </p:nvCxnSpPr>
        <p:spPr>
          <a:xfrm flipH="1" rot="10800000">
            <a:off x="1505850" y="3468225"/>
            <a:ext cx="775500" cy="979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6" name="Google Shape;346;p28"/>
          <p:cNvSpPr txBox="1"/>
          <p:nvPr/>
        </p:nvSpPr>
        <p:spPr>
          <a:xfrm>
            <a:off x="866300" y="4448025"/>
            <a:ext cx="1122600" cy="292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결제 페이지로 넘어가기</a:t>
            </a:r>
            <a:endParaRPr sz="700"/>
          </a:p>
        </p:txBody>
      </p:sp>
      <p:sp>
        <p:nvSpPr>
          <p:cNvPr id="347" name="Google Shape;347;p28"/>
          <p:cNvSpPr txBox="1"/>
          <p:nvPr/>
        </p:nvSpPr>
        <p:spPr>
          <a:xfrm>
            <a:off x="6429950" y="4597700"/>
            <a:ext cx="566400" cy="292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결제하기</a:t>
            </a:r>
            <a:endParaRPr sz="700"/>
          </a:p>
        </p:txBody>
      </p:sp>
      <p:sp>
        <p:nvSpPr>
          <p:cNvPr id="348" name="Google Shape;348;p28"/>
          <p:cNvSpPr txBox="1"/>
          <p:nvPr/>
        </p:nvSpPr>
        <p:spPr>
          <a:xfrm>
            <a:off x="1825875" y="621400"/>
            <a:ext cx="112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page</a:t>
            </a:r>
            <a:endParaRPr/>
          </a:p>
        </p:txBody>
      </p:sp>
      <p:sp>
        <p:nvSpPr>
          <p:cNvPr id="349" name="Google Shape;349;p28"/>
          <p:cNvSpPr txBox="1"/>
          <p:nvPr/>
        </p:nvSpPr>
        <p:spPr>
          <a:xfrm>
            <a:off x="6117075" y="621400"/>
            <a:ext cx="149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Check-out page</a:t>
            </a:r>
            <a:endParaRPr/>
          </a:p>
        </p:txBody>
      </p:sp>
      <p:pic>
        <p:nvPicPr>
          <p:cNvPr id="350" name="Google Shape;35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5300" y="991075"/>
            <a:ext cx="4218076" cy="2863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1" name="Google Shape;351;p28"/>
          <p:cNvCxnSpPr/>
          <p:nvPr/>
        </p:nvCxnSpPr>
        <p:spPr>
          <a:xfrm rot="10800000">
            <a:off x="5808475" y="3711800"/>
            <a:ext cx="711600" cy="885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9"/>
          <p:cNvSpPr/>
          <p:nvPr/>
        </p:nvSpPr>
        <p:spPr>
          <a:xfrm>
            <a:off x="-12400" y="-9900"/>
            <a:ext cx="9156300" cy="49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7" name="Google Shape;357;p29"/>
          <p:cNvGrpSpPr/>
          <p:nvPr/>
        </p:nvGrpSpPr>
        <p:grpSpPr>
          <a:xfrm>
            <a:off x="59475" y="61925"/>
            <a:ext cx="4655400" cy="464613"/>
            <a:chOff x="144075" y="278201"/>
            <a:chExt cx="4655400" cy="588789"/>
          </a:xfrm>
        </p:grpSpPr>
        <p:sp>
          <p:nvSpPr>
            <p:cNvPr id="358" name="Google Shape;358;p29"/>
            <p:cNvSpPr txBox="1"/>
            <p:nvPr/>
          </p:nvSpPr>
          <p:spPr>
            <a:xfrm>
              <a:off x="144075" y="278201"/>
              <a:ext cx="4655400" cy="33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Arial Black"/>
                  <a:ea typeface="Arial Black"/>
                  <a:cs typeface="Arial Black"/>
                  <a:sym typeface="Arial Black"/>
                </a:rPr>
                <a:t>프로젝트 소개 - 웹페이지</a:t>
              </a:r>
              <a:r>
                <a:rPr b="1" lang="en" sz="1800">
                  <a:solidFill>
                    <a:schemeClr val="dk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(점주용)</a:t>
              </a:r>
              <a:endParaRPr b="1" sz="18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359" name="Google Shape;359;p29"/>
            <p:cNvSpPr/>
            <p:nvPr/>
          </p:nvSpPr>
          <p:spPr>
            <a:xfrm>
              <a:off x="191692" y="743090"/>
              <a:ext cx="672600" cy="123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60" name="Google Shape;360;p29"/>
          <p:cNvCxnSpPr/>
          <p:nvPr/>
        </p:nvCxnSpPr>
        <p:spPr>
          <a:xfrm>
            <a:off x="4572000" y="485700"/>
            <a:ext cx="0" cy="46530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1" name="Google Shape;361;p29"/>
          <p:cNvSpPr txBox="1"/>
          <p:nvPr/>
        </p:nvSpPr>
        <p:spPr>
          <a:xfrm>
            <a:off x="6355675" y="650450"/>
            <a:ext cx="112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 page</a:t>
            </a:r>
            <a:endParaRPr/>
          </a:p>
        </p:txBody>
      </p:sp>
      <p:pic>
        <p:nvPicPr>
          <p:cNvPr id="362" name="Google Shape;3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5875" y="1310350"/>
            <a:ext cx="4259627" cy="2771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3" name="Google Shape;363;p29"/>
          <p:cNvCxnSpPr/>
          <p:nvPr/>
        </p:nvCxnSpPr>
        <p:spPr>
          <a:xfrm flipH="1" rot="10800000">
            <a:off x="8546050" y="3888925"/>
            <a:ext cx="200100" cy="396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4" name="Google Shape;364;p29"/>
          <p:cNvSpPr txBox="1"/>
          <p:nvPr/>
        </p:nvSpPr>
        <p:spPr>
          <a:xfrm>
            <a:off x="8280700" y="4285825"/>
            <a:ext cx="510300" cy="292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월 매출</a:t>
            </a:r>
            <a:endParaRPr sz="700"/>
          </a:p>
        </p:txBody>
      </p:sp>
      <p:cxnSp>
        <p:nvCxnSpPr>
          <p:cNvPr id="365" name="Google Shape;365;p29"/>
          <p:cNvCxnSpPr/>
          <p:nvPr/>
        </p:nvCxnSpPr>
        <p:spPr>
          <a:xfrm flipH="1">
            <a:off x="7613800" y="1503150"/>
            <a:ext cx="75000" cy="782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6" name="Google Shape;366;p29"/>
          <p:cNvSpPr txBox="1"/>
          <p:nvPr/>
        </p:nvSpPr>
        <p:spPr>
          <a:xfrm>
            <a:off x="7117300" y="1210650"/>
            <a:ext cx="1428900" cy="292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일 매출(클릭시 상세 결제 내역)</a:t>
            </a:r>
            <a:endParaRPr sz="700"/>
          </a:p>
        </p:txBody>
      </p:sp>
      <p:pic>
        <p:nvPicPr>
          <p:cNvPr id="367" name="Google Shape;36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9425" y="3930875"/>
            <a:ext cx="1573902" cy="100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5063" y="3930875"/>
            <a:ext cx="1573898" cy="10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9"/>
          <p:cNvSpPr txBox="1"/>
          <p:nvPr/>
        </p:nvSpPr>
        <p:spPr>
          <a:xfrm>
            <a:off x="1744463" y="650438"/>
            <a:ext cx="112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Stock page</a:t>
            </a:r>
            <a:endParaRPr/>
          </a:p>
        </p:txBody>
      </p:sp>
      <p:pic>
        <p:nvPicPr>
          <p:cNvPr id="370" name="Google Shape;37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2275" y="1020113"/>
            <a:ext cx="4034525" cy="2909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1" name="Google Shape;371;p29"/>
          <p:cNvCxnSpPr/>
          <p:nvPr/>
        </p:nvCxnSpPr>
        <p:spPr>
          <a:xfrm flipH="1">
            <a:off x="3469200" y="1020113"/>
            <a:ext cx="333300" cy="439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2" name="Google Shape;372;p29"/>
          <p:cNvSpPr txBox="1"/>
          <p:nvPr/>
        </p:nvSpPr>
        <p:spPr>
          <a:xfrm>
            <a:off x="3505325" y="727613"/>
            <a:ext cx="612300" cy="292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물품 검색</a:t>
            </a:r>
            <a:endParaRPr sz="700"/>
          </a:p>
        </p:txBody>
      </p:sp>
      <p:cxnSp>
        <p:nvCxnSpPr>
          <p:cNvPr id="373" name="Google Shape;373;p29"/>
          <p:cNvCxnSpPr/>
          <p:nvPr/>
        </p:nvCxnSpPr>
        <p:spPr>
          <a:xfrm rot="10800000">
            <a:off x="3420900" y="2027363"/>
            <a:ext cx="600" cy="233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4" name="Google Shape;374;p29"/>
          <p:cNvSpPr txBox="1"/>
          <p:nvPr/>
        </p:nvSpPr>
        <p:spPr>
          <a:xfrm>
            <a:off x="3033675" y="4358363"/>
            <a:ext cx="898200" cy="292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수량별 물품 확인</a:t>
            </a:r>
            <a:endParaRPr sz="7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0"/>
          <p:cNvSpPr/>
          <p:nvPr/>
        </p:nvSpPr>
        <p:spPr>
          <a:xfrm>
            <a:off x="-12400" y="-9900"/>
            <a:ext cx="9156300" cy="49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" name="Google Shape;380;p30"/>
          <p:cNvGrpSpPr/>
          <p:nvPr/>
        </p:nvGrpSpPr>
        <p:grpSpPr>
          <a:xfrm>
            <a:off x="59475" y="61925"/>
            <a:ext cx="4655400" cy="464613"/>
            <a:chOff x="144075" y="278201"/>
            <a:chExt cx="4655400" cy="588789"/>
          </a:xfrm>
        </p:grpSpPr>
        <p:sp>
          <p:nvSpPr>
            <p:cNvPr id="381" name="Google Shape;381;p30"/>
            <p:cNvSpPr txBox="1"/>
            <p:nvPr/>
          </p:nvSpPr>
          <p:spPr>
            <a:xfrm>
              <a:off x="144075" y="278201"/>
              <a:ext cx="4655400" cy="33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Arial Black"/>
                  <a:ea typeface="Arial Black"/>
                  <a:cs typeface="Arial Black"/>
                  <a:sym typeface="Arial Black"/>
                </a:rPr>
                <a:t>프로젝트 소개 - 웹페이지</a:t>
              </a:r>
              <a:r>
                <a:rPr b="1" lang="en" sz="1800">
                  <a:solidFill>
                    <a:schemeClr val="dk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(점주용)</a:t>
              </a:r>
              <a:endParaRPr b="1" sz="18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382" name="Google Shape;382;p30"/>
            <p:cNvSpPr/>
            <p:nvPr/>
          </p:nvSpPr>
          <p:spPr>
            <a:xfrm>
              <a:off x="191692" y="743090"/>
              <a:ext cx="672600" cy="123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83" name="Google Shape;383;p30"/>
          <p:cNvCxnSpPr/>
          <p:nvPr/>
        </p:nvCxnSpPr>
        <p:spPr>
          <a:xfrm>
            <a:off x="4572000" y="485700"/>
            <a:ext cx="0" cy="46530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4" name="Google Shape;384;p30"/>
          <p:cNvSpPr txBox="1"/>
          <p:nvPr/>
        </p:nvSpPr>
        <p:spPr>
          <a:xfrm>
            <a:off x="6355675" y="650450"/>
            <a:ext cx="112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 page</a:t>
            </a:r>
            <a:endParaRPr/>
          </a:p>
        </p:txBody>
      </p:sp>
      <p:pic>
        <p:nvPicPr>
          <p:cNvPr id="385" name="Google Shape;385;p30"/>
          <p:cNvPicPr preferRelativeResize="0"/>
          <p:nvPr/>
        </p:nvPicPr>
        <p:blipFill rotWithShape="1">
          <a:blip r:embed="rId3">
            <a:alphaModFix/>
          </a:blip>
          <a:srcRect b="0" l="6431" r="6422" t="0"/>
          <a:stretch/>
        </p:blipFill>
        <p:spPr>
          <a:xfrm>
            <a:off x="4755875" y="1310350"/>
            <a:ext cx="4259627" cy="255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0"/>
          <p:cNvPicPr preferRelativeResize="0"/>
          <p:nvPr/>
        </p:nvPicPr>
        <p:blipFill rotWithShape="1">
          <a:blip r:embed="rId4">
            <a:alphaModFix/>
          </a:blip>
          <a:srcRect b="0" l="9599" r="9599" t="0"/>
          <a:stretch/>
        </p:blipFill>
        <p:spPr>
          <a:xfrm>
            <a:off x="4849425" y="3930875"/>
            <a:ext cx="1573904" cy="100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0"/>
          <p:cNvPicPr preferRelativeResize="0"/>
          <p:nvPr/>
        </p:nvPicPr>
        <p:blipFill rotWithShape="1">
          <a:blip r:embed="rId5">
            <a:alphaModFix/>
          </a:blip>
          <a:srcRect b="0" l="8719" r="8711" t="0"/>
          <a:stretch/>
        </p:blipFill>
        <p:spPr>
          <a:xfrm>
            <a:off x="6565063" y="3930875"/>
            <a:ext cx="1573897" cy="1002401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0"/>
          <p:cNvSpPr txBox="1"/>
          <p:nvPr/>
        </p:nvSpPr>
        <p:spPr>
          <a:xfrm>
            <a:off x="1744463" y="650438"/>
            <a:ext cx="112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Stock page</a:t>
            </a:r>
            <a:endParaRPr/>
          </a:p>
        </p:txBody>
      </p:sp>
      <p:pic>
        <p:nvPicPr>
          <p:cNvPr id="389" name="Google Shape;38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2275" y="1020113"/>
            <a:ext cx="4034525" cy="2909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0" name="Google Shape;390;p30"/>
          <p:cNvCxnSpPr/>
          <p:nvPr/>
        </p:nvCxnSpPr>
        <p:spPr>
          <a:xfrm flipH="1">
            <a:off x="3469200" y="1020113"/>
            <a:ext cx="333300" cy="439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1" name="Google Shape;391;p30"/>
          <p:cNvSpPr txBox="1"/>
          <p:nvPr/>
        </p:nvSpPr>
        <p:spPr>
          <a:xfrm>
            <a:off x="3505325" y="727613"/>
            <a:ext cx="612300" cy="292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물품 검색</a:t>
            </a:r>
            <a:endParaRPr sz="700"/>
          </a:p>
        </p:txBody>
      </p:sp>
      <p:cxnSp>
        <p:nvCxnSpPr>
          <p:cNvPr id="392" name="Google Shape;392;p30"/>
          <p:cNvCxnSpPr/>
          <p:nvPr/>
        </p:nvCxnSpPr>
        <p:spPr>
          <a:xfrm rot="10800000">
            <a:off x="3420900" y="2027363"/>
            <a:ext cx="600" cy="233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" name="Google Shape;393;p30"/>
          <p:cNvSpPr txBox="1"/>
          <p:nvPr/>
        </p:nvSpPr>
        <p:spPr>
          <a:xfrm>
            <a:off x="3033675" y="4358363"/>
            <a:ext cx="898200" cy="292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수량별 물품 확인</a:t>
            </a:r>
            <a:endParaRPr sz="700"/>
          </a:p>
        </p:txBody>
      </p:sp>
      <p:cxnSp>
        <p:nvCxnSpPr>
          <p:cNvPr id="394" name="Google Shape;394;p30"/>
          <p:cNvCxnSpPr>
            <a:stCxn id="395" idx="2"/>
          </p:cNvCxnSpPr>
          <p:nvPr/>
        </p:nvCxnSpPr>
        <p:spPr>
          <a:xfrm flipH="1">
            <a:off x="7115700" y="1343150"/>
            <a:ext cx="852600" cy="780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5" name="Google Shape;395;p30"/>
          <p:cNvSpPr txBox="1"/>
          <p:nvPr/>
        </p:nvSpPr>
        <p:spPr>
          <a:xfrm>
            <a:off x="7241100" y="1050650"/>
            <a:ext cx="1454400" cy="292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판매번호 클릭시 관련 물품 상세</a:t>
            </a:r>
            <a:endParaRPr sz="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1"/>
          <p:cNvSpPr/>
          <p:nvPr/>
        </p:nvSpPr>
        <p:spPr>
          <a:xfrm>
            <a:off x="-12400" y="-9900"/>
            <a:ext cx="9156300" cy="49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31"/>
          <p:cNvGrpSpPr/>
          <p:nvPr/>
        </p:nvGrpSpPr>
        <p:grpSpPr>
          <a:xfrm>
            <a:off x="59475" y="61925"/>
            <a:ext cx="4655400" cy="464613"/>
            <a:chOff x="144075" y="278201"/>
            <a:chExt cx="4655400" cy="588789"/>
          </a:xfrm>
        </p:grpSpPr>
        <p:sp>
          <p:nvSpPr>
            <p:cNvPr id="402" name="Google Shape;402;p31"/>
            <p:cNvSpPr txBox="1"/>
            <p:nvPr/>
          </p:nvSpPr>
          <p:spPr>
            <a:xfrm>
              <a:off x="144075" y="278201"/>
              <a:ext cx="4655400" cy="33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Arial Black"/>
                  <a:ea typeface="Arial Black"/>
                  <a:cs typeface="Arial Black"/>
                  <a:sym typeface="Arial Black"/>
                </a:rPr>
                <a:t>프로젝트 소개 - 웹페이지</a:t>
              </a:r>
              <a:r>
                <a:rPr b="1" lang="en" sz="1800">
                  <a:solidFill>
                    <a:schemeClr val="dk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(점주용)</a:t>
              </a:r>
              <a:endParaRPr b="1" sz="18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191692" y="743090"/>
              <a:ext cx="672600" cy="123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04" name="Google Shape;404;p31"/>
          <p:cNvCxnSpPr/>
          <p:nvPr/>
        </p:nvCxnSpPr>
        <p:spPr>
          <a:xfrm>
            <a:off x="4572000" y="485700"/>
            <a:ext cx="0" cy="46530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5" name="Google Shape;405;p31"/>
          <p:cNvSpPr txBox="1"/>
          <p:nvPr/>
        </p:nvSpPr>
        <p:spPr>
          <a:xfrm>
            <a:off x="6355675" y="650450"/>
            <a:ext cx="112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 page</a:t>
            </a:r>
            <a:endParaRPr/>
          </a:p>
        </p:txBody>
      </p:sp>
      <p:pic>
        <p:nvPicPr>
          <p:cNvPr id="406" name="Google Shape;406;p31"/>
          <p:cNvPicPr preferRelativeResize="0"/>
          <p:nvPr/>
        </p:nvPicPr>
        <p:blipFill rotWithShape="1">
          <a:blip r:embed="rId3">
            <a:alphaModFix/>
          </a:blip>
          <a:srcRect b="0" l="6140" r="6132" t="0"/>
          <a:stretch/>
        </p:blipFill>
        <p:spPr>
          <a:xfrm>
            <a:off x="4755875" y="1310350"/>
            <a:ext cx="4259627" cy="255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1"/>
          <p:cNvPicPr preferRelativeResize="0"/>
          <p:nvPr/>
        </p:nvPicPr>
        <p:blipFill rotWithShape="1">
          <a:blip r:embed="rId4">
            <a:alphaModFix/>
          </a:blip>
          <a:srcRect b="0" l="9599" r="9599" t="0"/>
          <a:stretch/>
        </p:blipFill>
        <p:spPr>
          <a:xfrm>
            <a:off x="4849425" y="3930875"/>
            <a:ext cx="1573904" cy="100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1"/>
          <p:cNvPicPr preferRelativeResize="0"/>
          <p:nvPr/>
        </p:nvPicPr>
        <p:blipFill rotWithShape="1">
          <a:blip r:embed="rId5">
            <a:alphaModFix/>
          </a:blip>
          <a:srcRect b="0" l="8989" r="8989" t="0"/>
          <a:stretch/>
        </p:blipFill>
        <p:spPr>
          <a:xfrm>
            <a:off x="6565063" y="3930875"/>
            <a:ext cx="1573898" cy="1002399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1"/>
          <p:cNvSpPr txBox="1"/>
          <p:nvPr/>
        </p:nvSpPr>
        <p:spPr>
          <a:xfrm>
            <a:off x="1744463" y="650438"/>
            <a:ext cx="112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Stock page</a:t>
            </a:r>
            <a:endParaRPr/>
          </a:p>
        </p:txBody>
      </p:sp>
      <p:pic>
        <p:nvPicPr>
          <p:cNvPr id="410" name="Google Shape;41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2275" y="1020113"/>
            <a:ext cx="4034525" cy="2909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1" name="Google Shape;411;p31"/>
          <p:cNvCxnSpPr/>
          <p:nvPr/>
        </p:nvCxnSpPr>
        <p:spPr>
          <a:xfrm flipH="1">
            <a:off x="3469200" y="1020113"/>
            <a:ext cx="333300" cy="439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2" name="Google Shape;412;p31"/>
          <p:cNvSpPr txBox="1"/>
          <p:nvPr/>
        </p:nvSpPr>
        <p:spPr>
          <a:xfrm>
            <a:off x="3505325" y="727613"/>
            <a:ext cx="612300" cy="292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물품 검색</a:t>
            </a:r>
            <a:endParaRPr sz="700"/>
          </a:p>
        </p:txBody>
      </p:sp>
      <p:cxnSp>
        <p:nvCxnSpPr>
          <p:cNvPr id="413" name="Google Shape;413;p31"/>
          <p:cNvCxnSpPr/>
          <p:nvPr/>
        </p:nvCxnSpPr>
        <p:spPr>
          <a:xfrm rot="10800000">
            <a:off x="3420900" y="2027363"/>
            <a:ext cx="600" cy="233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4" name="Google Shape;414;p31"/>
          <p:cNvSpPr txBox="1"/>
          <p:nvPr/>
        </p:nvSpPr>
        <p:spPr>
          <a:xfrm>
            <a:off x="3033675" y="4358363"/>
            <a:ext cx="898200" cy="292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수량별 물품 확인</a:t>
            </a:r>
            <a:endParaRPr sz="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8037350" y="0"/>
            <a:ext cx="11067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0" y="0"/>
            <a:ext cx="1758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607582" y="278909"/>
            <a:ext cx="2235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Contents</a:t>
            </a:r>
            <a:endParaRPr b="1" sz="2400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4523975" y="1136275"/>
            <a:ext cx="1218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제안 배경</a:t>
            </a:r>
            <a:r>
              <a:rPr b="1" lang="en" sz="1800">
                <a:solidFill>
                  <a:srgbClr val="000000"/>
                </a:solidFill>
              </a:rPr>
              <a:t> 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4523976" y="1884313"/>
            <a:ext cx="158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프로젝트</a:t>
            </a:r>
            <a:r>
              <a:rPr b="1" lang="en" sz="1800">
                <a:solidFill>
                  <a:srgbClr val="000000"/>
                </a:solidFill>
              </a:rPr>
              <a:t> 소개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4523987" y="3405525"/>
            <a:ext cx="199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기대효과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3916697" y="1108016"/>
            <a:ext cx="997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01.</a:t>
            </a:r>
            <a:endParaRPr b="1" sz="2100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1" name="Google Shape;71;p14"/>
          <p:cNvSpPr/>
          <p:nvPr/>
        </p:nvSpPr>
        <p:spPr>
          <a:xfrm>
            <a:off x="3916697" y="1870185"/>
            <a:ext cx="997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02.</a:t>
            </a:r>
            <a:endParaRPr b="1" sz="2100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3916710" y="3394479"/>
            <a:ext cx="997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0</a:t>
            </a:r>
            <a:r>
              <a:rPr b="1" lang="en" sz="2100">
                <a:latin typeface="Arial Black"/>
                <a:ea typeface="Arial Black"/>
                <a:cs typeface="Arial Black"/>
                <a:sym typeface="Arial Black"/>
              </a:rPr>
              <a:t>4</a:t>
            </a:r>
            <a:r>
              <a:rPr b="1" lang="en" sz="21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.</a:t>
            </a:r>
            <a:endParaRPr b="1" sz="2100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3" name="Google Shape;73;p14"/>
          <p:cNvSpPr/>
          <p:nvPr/>
        </p:nvSpPr>
        <p:spPr>
          <a:xfrm>
            <a:off x="4523989" y="2646450"/>
            <a:ext cx="158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시연 영상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74" name="Google Shape;74;p14"/>
          <p:cNvSpPr/>
          <p:nvPr/>
        </p:nvSpPr>
        <p:spPr>
          <a:xfrm>
            <a:off x="3916710" y="2632323"/>
            <a:ext cx="997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0</a:t>
            </a:r>
            <a:r>
              <a:rPr b="1" lang="en" sz="2100">
                <a:latin typeface="Arial Black"/>
                <a:ea typeface="Arial Black"/>
                <a:cs typeface="Arial Black"/>
                <a:sym typeface="Arial Black"/>
              </a:rPr>
              <a:t>3</a:t>
            </a:r>
            <a:r>
              <a:rPr b="1" lang="en" sz="21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.</a:t>
            </a:r>
            <a:endParaRPr b="1" sz="2100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2"/>
          <p:cNvSpPr txBox="1"/>
          <p:nvPr/>
        </p:nvSpPr>
        <p:spPr>
          <a:xfrm>
            <a:off x="3414150" y="2110750"/>
            <a:ext cx="2315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700"/>
              <a:t>시연 영상</a:t>
            </a:r>
            <a:endParaRPr b="1" sz="3700"/>
          </a:p>
        </p:txBody>
      </p:sp>
      <p:sp>
        <p:nvSpPr>
          <p:cNvPr id="420" name="Google Shape;420;p32"/>
          <p:cNvSpPr txBox="1"/>
          <p:nvPr/>
        </p:nvSpPr>
        <p:spPr>
          <a:xfrm>
            <a:off x="2535750" y="1617050"/>
            <a:ext cx="407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BFBF"/>
                </a:solidFill>
              </a:rPr>
              <a:t>제안 배경</a:t>
            </a:r>
            <a:r>
              <a:rPr lang="en"/>
              <a:t> </a:t>
            </a:r>
            <a:r>
              <a:rPr lang="en">
                <a:solidFill>
                  <a:srgbClr val="BFBFBF"/>
                </a:solidFill>
              </a:rPr>
              <a:t>| 프로젝트 소개 | </a:t>
            </a:r>
            <a:r>
              <a:rPr b="1" lang="en">
                <a:solidFill>
                  <a:schemeClr val="dk1"/>
                </a:solidFill>
              </a:rPr>
              <a:t>시연 영상</a:t>
            </a:r>
            <a:r>
              <a:rPr lang="en">
                <a:solidFill>
                  <a:srgbClr val="BFBFBF"/>
                </a:solidFill>
              </a:rPr>
              <a:t> | </a:t>
            </a:r>
            <a:r>
              <a:rPr lang="en">
                <a:solidFill>
                  <a:srgbClr val="BFBFBF"/>
                </a:solidFill>
              </a:rPr>
              <a:t>기대효과</a:t>
            </a:r>
            <a:endParaRPr>
              <a:solidFill>
                <a:srgbClr val="BFBFB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3"/>
          <p:cNvSpPr/>
          <p:nvPr/>
        </p:nvSpPr>
        <p:spPr>
          <a:xfrm>
            <a:off x="-12400" y="-9900"/>
            <a:ext cx="9156300" cy="49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grpSp>
        <p:nvGrpSpPr>
          <p:cNvPr id="426" name="Google Shape;426;p33"/>
          <p:cNvGrpSpPr/>
          <p:nvPr/>
        </p:nvGrpSpPr>
        <p:grpSpPr>
          <a:xfrm>
            <a:off x="59475" y="61925"/>
            <a:ext cx="3882300" cy="464613"/>
            <a:chOff x="144075" y="278201"/>
            <a:chExt cx="3882300" cy="588789"/>
          </a:xfrm>
        </p:grpSpPr>
        <p:sp>
          <p:nvSpPr>
            <p:cNvPr id="427" name="Google Shape;427;p33"/>
            <p:cNvSpPr txBox="1"/>
            <p:nvPr/>
          </p:nvSpPr>
          <p:spPr>
            <a:xfrm>
              <a:off x="144075" y="278201"/>
              <a:ext cx="3882300" cy="33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Arial Black"/>
                  <a:ea typeface="Arial Black"/>
                  <a:cs typeface="Arial Black"/>
                  <a:sym typeface="Arial Black"/>
                </a:rPr>
                <a:t>프로젝트 소개 </a:t>
              </a:r>
              <a:r>
                <a:rPr lang="en" sz="1800">
                  <a:solidFill>
                    <a:schemeClr val="dk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&gt; </a:t>
              </a:r>
              <a:r>
                <a:rPr b="1" lang="en" sz="1800">
                  <a:solidFill>
                    <a:schemeClr val="dk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프로젝트 </a:t>
              </a:r>
              <a:r>
                <a:rPr b="1" lang="en" sz="1800">
                  <a:solidFill>
                    <a:schemeClr val="dk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시연 영상</a:t>
              </a:r>
              <a:r>
                <a:rPr b="1" lang="en" sz="1800">
                  <a:solidFill>
                    <a:schemeClr val="dk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 </a:t>
              </a:r>
              <a:r>
                <a:rPr b="1" lang="en" sz="1800">
                  <a:solidFill>
                    <a:srgbClr val="0000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 </a:t>
              </a:r>
              <a:endParaRPr b="1" sz="18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428" name="Google Shape;428;p33"/>
            <p:cNvSpPr/>
            <p:nvPr/>
          </p:nvSpPr>
          <p:spPr>
            <a:xfrm>
              <a:off x="191692" y="743090"/>
              <a:ext cx="672600" cy="123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9" name="Google Shape;429;p33"/>
          <p:cNvGrpSpPr/>
          <p:nvPr/>
        </p:nvGrpSpPr>
        <p:grpSpPr>
          <a:xfrm>
            <a:off x="1901030" y="671081"/>
            <a:ext cx="5341925" cy="4472429"/>
            <a:chOff x="4665181" y="845686"/>
            <a:chExt cx="6814549" cy="5654861"/>
          </a:xfrm>
        </p:grpSpPr>
        <p:sp>
          <p:nvSpPr>
            <p:cNvPr id="430" name="Google Shape;430;p33"/>
            <p:cNvSpPr/>
            <p:nvPr/>
          </p:nvSpPr>
          <p:spPr>
            <a:xfrm>
              <a:off x="4848225" y="1066800"/>
              <a:ext cx="6467400" cy="4000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1" name="Google Shape;431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65181" y="845686"/>
              <a:ext cx="6814549" cy="565486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2" name="Google Shape;432;p33"/>
          <p:cNvSpPr/>
          <p:nvPr/>
        </p:nvSpPr>
        <p:spPr>
          <a:xfrm>
            <a:off x="2041184" y="830421"/>
            <a:ext cx="5073000" cy="295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3" name="Google Shape;43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4518" y="886256"/>
            <a:ext cx="5026371" cy="2840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34" title="Final-project - Made with Clipchamp (1)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5"/>
          <p:cNvSpPr txBox="1"/>
          <p:nvPr/>
        </p:nvSpPr>
        <p:spPr>
          <a:xfrm>
            <a:off x="3469650" y="2088675"/>
            <a:ext cx="2204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700"/>
              <a:t>기대효과</a:t>
            </a:r>
            <a:endParaRPr b="1" sz="3700"/>
          </a:p>
        </p:txBody>
      </p:sp>
      <p:sp>
        <p:nvSpPr>
          <p:cNvPr id="444" name="Google Shape;444;p35"/>
          <p:cNvSpPr txBox="1"/>
          <p:nvPr/>
        </p:nvSpPr>
        <p:spPr>
          <a:xfrm>
            <a:off x="2535600" y="1617050"/>
            <a:ext cx="40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BFBF"/>
                </a:solidFill>
              </a:rPr>
              <a:t>제안 배경</a:t>
            </a:r>
            <a:r>
              <a:rPr lang="en"/>
              <a:t> </a:t>
            </a:r>
            <a:r>
              <a:rPr lang="en">
                <a:solidFill>
                  <a:srgbClr val="BFBFBF"/>
                </a:solidFill>
              </a:rPr>
              <a:t>| 프로젝트 소개 | 시연 영상 | </a:t>
            </a:r>
            <a:r>
              <a:rPr b="1" lang="en">
                <a:solidFill>
                  <a:schemeClr val="dk1"/>
                </a:solidFill>
              </a:rPr>
              <a:t>기대효과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6"/>
          <p:cNvSpPr txBox="1"/>
          <p:nvPr/>
        </p:nvSpPr>
        <p:spPr>
          <a:xfrm>
            <a:off x="1914450" y="945553"/>
            <a:ext cx="5315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기대 효과</a:t>
            </a:r>
            <a:endParaRPr b="1" sz="2100">
              <a:solidFill>
                <a:srgbClr val="3F3F3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50" name="Google Shape;450;p36"/>
          <p:cNvSpPr/>
          <p:nvPr/>
        </p:nvSpPr>
        <p:spPr>
          <a:xfrm>
            <a:off x="-12400" y="-9900"/>
            <a:ext cx="9156300" cy="49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1" name="Google Shape;451;p36"/>
          <p:cNvGrpSpPr/>
          <p:nvPr/>
        </p:nvGrpSpPr>
        <p:grpSpPr>
          <a:xfrm>
            <a:off x="59475" y="61925"/>
            <a:ext cx="1956300" cy="464613"/>
            <a:chOff x="144075" y="278201"/>
            <a:chExt cx="1956300" cy="588789"/>
          </a:xfrm>
        </p:grpSpPr>
        <p:sp>
          <p:nvSpPr>
            <p:cNvPr id="452" name="Google Shape;452;p36"/>
            <p:cNvSpPr txBox="1"/>
            <p:nvPr/>
          </p:nvSpPr>
          <p:spPr>
            <a:xfrm>
              <a:off x="144075" y="278201"/>
              <a:ext cx="1956300" cy="33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Arial Black"/>
                  <a:ea typeface="Arial Black"/>
                  <a:cs typeface="Arial Black"/>
                  <a:sym typeface="Arial Black"/>
                </a:rPr>
                <a:t>기대효과 및 방향</a:t>
              </a:r>
              <a:r>
                <a:rPr b="1" lang="en" sz="1800">
                  <a:solidFill>
                    <a:srgbClr val="0000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 </a:t>
              </a:r>
              <a:endParaRPr b="1" sz="18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453" name="Google Shape;453;p36"/>
            <p:cNvSpPr/>
            <p:nvPr/>
          </p:nvSpPr>
          <p:spPr>
            <a:xfrm>
              <a:off x="191692" y="743090"/>
              <a:ext cx="672600" cy="123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4" name="Google Shape;454;p36"/>
          <p:cNvSpPr/>
          <p:nvPr/>
        </p:nvSpPr>
        <p:spPr>
          <a:xfrm>
            <a:off x="-12400" y="1222375"/>
            <a:ext cx="240600" cy="3440400"/>
          </a:xfrm>
          <a:prstGeom prst="roundRect">
            <a:avLst>
              <a:gd fmla="val 15894" name="adj"/>
            </a:avLst>
          </a:prstGeom>
          <a:solidFill>
            <a:srgbClr val="5578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6"/>
          <p:cNvSpPr/>
          <p:nvPr/>
        </p:nvSpPr>
        <p:spPr>
          <a:xfrm>
            <a:off x="8905175" y="1222375"/>
            <a:ext cx="240600" cy="3440400"/>
          </a:xfrm>
          <a:prstGeom prst="roundRect">
            <a:avLst>
              <a:gd fmla="val 15894" name="adj"/>
            </a:avLst>
          </a:prstGeom>
          <a:solidFill>
            <a:srgbClr val="5578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6" name="Google Shape;456;p36"/>
          <p:cNvGrpSpPr/>
          <p:nvPr/>
        </p:nvGrpSpPr>
        <p:grpSpPr>
          <a:xfrm>
            <a:off x="817500" y="1724050"/>
            <a:ext cx="2249100" cy="2710800"/>
            <a:chOff x="727438" y="1951875"/>
            <a:chExt cx="2249100" cy="2710800"/>
          </a:xfrm>
        </p:grpSpPr>
        <p:sp>
          <p:nvSpPr>
            <p:cNvPr id="457" name="Google Shape;457;p36"/>
            <p:cNvSpPr/>
            <p:nvPr/>
          </p:nvSpPr>
          <p:spPr>
            <a:xfrm>
              <a:off x="727438" y="1951875"/>
              <a:ext cx="2249100" cy="2710800"/>
            </a:xfrm>
            <a:prstGeom prst="roundRect">
              <a:avLst>
                <a:gd fmla="val 7259" name="adj"/>
              </a:avLst>
            </a:prstGeom>
            <a:solidFill>
              <a:srgbClr val="F2F2F2"/>
            </a:solidFill>
            <a:ln>
              <a:noFill/>
            </a:ln>
            <a:effectLst>
              <a:outerShdw blurRad="88900" rotWithShape="0" algn="tl" dir="2700000" dist="63500">
                <a:srgbClr val="000000">
                  <a:alpha val="2471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36"/>
            <p:cNvSpPr/>
            <p:nvPr/>
          </p:nvSpPr>
          <p:spPr>
            <a:xfrm>
              <a:off x="1031528" y="3169278"/>
              <a:ext cx="1764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3F3F3F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사용자 편의성 향상</a:t>
              </a:r>
              <a:endParaRPr sz="1100"/>
            </a:p>
          </p:txBody>
        </p:sp>
        <p:pic>
          <p:nvPicPr>
            <p:cNvPr id="459" name="Google Shape;459;p36"/>
            <p:cNvPicPr preferRelativeResize="0"/>
            <p:nvPr/>
          </p:nvPicPr>
          <p:blipFill rotWithShape="1">
            <a:blip r:embed="rId3">
              <a:alphaModFix/>
            </a:blip>
            <a:srcRect b="-7550" l="-7550" r="-7550" t="-7550"/>
            <a:stretch/>
          </p:blipFill>
          <p:spPr>
            <a:xfrm>
              <a:off x="1475052" y="2105265"/>
              <a:ext cx="753875" cy="819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0" name="Google Shape;460;p36"/>
            <p:cNvSpPr txBox="1"/>
            <p:nvPr/>
          </p:nvSpPr>
          <p:spPr>
            <a:xfrm>
              <a:off x="807256" y="3709640"/>
              <a:ext cx="2089500" cy="8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</a:rPr>
                <a:t>바코드를 일일이 찍어야 되는 일 X</a:t>
              </a:r>
              <a:endParaRPr sz="900">
                <a:solidFill>
                  <a:schemeClr val="dk1"/>
                </a:solidFill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</a:rPr>
                <a:t>간편한 조작법</a:t>
              </a:r>
              <a:endParaRPr sz="9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</a:endParaRPr>
            </a:p>
          </p:txBody>
        </p:sp>
      </p:grpSp>
      <p:grpSp>
        <p:nvGrpSpPr>
          <p:cNvPr id="461" name="Google Shape;461;p36"/>
          <p:cNvGrpSpPr/>
          <p:nvPr/>
        </p:nvGrpSpPr>
        <p:grpSpPr>
          <a:xfrm>
            <a:off x="3442138" y="1724050"/>
            <a:ext cx="2249100" cy="2710800"/>
            <a:chOff x="3295675" y="1951875"/>
            <a:chExt cx="2249100" cy="2710800"/>
          </a:xfrm>
        </p:grpSpPr>
        <p:sp>
          <p:nvSpPr>
            <p:cNvPr id="462" name="Google Shape;462;p36"/>
            <p:cNvSpPr/>
            <p:nvPr/>
          </p:nvSpPr>
          <p:spPr>
            <a:xfrm>
              <a:off x="3295675" y="1951875"/>
              <a:ext cx="2249100" cy="2710800"/>
            </a:xfrm>
            <a:prstGeom prst="roundRect">
              <a:avLst>
                <a:gd fmla="val 7259" name="adj"/>
              </a:avLst>
            </a:prstGeom>
            <a:solidFill>
              <a:srgbClr val="F2F2F2"/>
            </a:solidFill>
            <a:ln>
              <a:noFill/>
            </a:ln>
            <a:effectLst>
              <a:outerShdw blurRad="88900" rotWithShape="0" algn="tl" dir="2700000" dist="63500">
                <a:srgbClr val="000000">
                  <a:alpha val="2471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36"/>
            <p:cNvSpPr txBox="1"/>
            <p:nvPr/>
          </p:nvSpPr>
          <p:spPr>
            <a:xfrm>
              <a:off x="3375481" y="3709640"/>
              <a:ext cx="2089500" cy="8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</a:rPr>
                <a:t>계산 속도 향상</a:t>
              </a:r>
              <a:endParaRPr sz="900">
                <a:solidFill>
                  <a:schemeClr val="dk1"/>
                </a:solidFill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</a:rPr>
                <a:t>전체적인 유동성 up, 대기 줄 down </a:t>
              </a:r>
              <a:endParaRPr sz="900">
                <a:solidFill>
                  <a:schemeClr val="dk1"/>
                </a:solidFill>
              </a:endParaRPr>
            </a:p>
          </p:txBody>
        </p:sp>
        <p:sp>
          <p:nvSpPr>
            <p:cNvPr id="464" name="Google Shape;464;p36"/>
            <p:cNvSpPr/>
            <p:nvPr/>
          </p:nvSpPr>
          <p:spPr>
            <a:xfrm>
              <a:off x="3537766" y="3169278"/>
              <a:ext cx="1764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rgbClr val="3F3F3F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속도 향상</a:t>
              </a:r>
              <a:endParaRPr b="1" sz="1200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rgbClr val="3F3F3F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  </a:t>
              </a:r>
              <a:endParaRPr b="1" sz="1200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pic>
          <p:nvPicPr>
            <p:cNvPr id="465" name="Google Shape;465;p36"/>
            <p:cNvPicPr preferRelativeResize="0"/>
            <p:nvPr/>
          </p:nvPicPr>
          <p:blipFill rotWithShape="1">
            <a:blip r:embed="rId4">
              <a:alphaModFix/>
            </a:blip>
            <a:srcRect b="0" l="-840" r="839" t="0"/>
            <a:stretch/>
          </p:blipFill>
          <p:spPr>
            <a:xfrm>
              <a:off x="4106350" y="2175638"/>
              <a:ext cx="627762" cy="62010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6" name="Google Shape;466;p36"/>
          <p:cNvGrpSpPr/>
          <p:nvPr/>
        </p:nvGrpSpPr>
        <p:grpSpPr>
          <a:xfrm>
            <a:off x="6066763" y="1724050"/>
            <a:ext cx="2249100" cy="2710800"/>
            <a:chOff x="6198050" y="1847425"/>
            <a:chExt cx="2249100" cy="2710800"/>
          </a:xfrm>
        </p:grpSpPr>
        <p:sp>
          <p:nvSpPr>
            <p:cNvPr id="467" name="Google Shape;467;p36"/>
            <p:cNvSpPr/>
            <p:nvPr/>
          </p:nvSpPr>
          <p:spPr>
            <a:xfrm>
              <a:off x="6198050" y="1847425"/>
              <a:ext cx="2249100" cy="2710800"/>
            </a:xfrm>
            <a:prstGeom prst="roundRect">
              <a:avLst>
                <a:gd fmla="val 7259" name="adj"/>
              </a:avLst>
            </a:prstGeom>
            <a:solidFill>
              <a:srgbClr val="F2F2F2"/>
            </a:solidFill>
            <a:ln>
              <a:noFill/>
            </a:ln>
            <a:effectLst>
              <a:outerShdw blurRad="88900" rotWithShape="0" algn="tl" dir="2700000" dist="63500">
                <a:srgbClr val="000000">
                  <a:alpha val="2471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36"/>
            <p:cNvSpPr txBox="1"/>
            <p:nvPr/>
          </p:nvSpPr>
          <p:spPr>
            <a:xfrm>
              <a:off x="6277856" y="3578715"/>
              <a:ext cx="2089500" cy="8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</a:rPr>
                <a:t>경제적 장비 운용</a:t>
              </a:r>
              <a:endParaRPr sz="900">
                <a:solidFill>
                  <a:schemeClr val="dk1"/>
                </a:solidFill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</a:rPr>
                <a:t>유지 보수 비용 절감</a:t>
              </a:r>
              <a:endParaRPr sz="9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</a:endParaRPr>
            </a:p>
          </p:txBody>
        </p:sp>
        <p:sp>
          <p:nvSpPr>
            <p:cNvPr id="469" name="Google Shape;469;p36"/>
            <p:cNvSpPr/>
            <p:nvPr/>
          </p:nvSpPr>
          <p:spPr>
            <a:xfrm>
              <a:off x="6440153" y="3064828"/>
              <a:ext cx="1764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rgbClr val="3F3F3F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비용 절감</a:t>
              </a:r>
              <a:endParaRPr b="1" sz="1200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pic>
          <p:nvPicPr>
            <p:cNvPr id="470" name="Google Shape;470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008723" y="2056648"/>
              <a:ext cx="627750" cy="68242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7"/>
          <p:cNvSpPr/>
          <p:nvPr/>
        </p:nvSpPr>
        <p:spPr>
          <a:xfrm>
            <a:off x="513750" y="397650"/>
            <a:ext cx="8116500" cy="434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7"/>
          <p:cNvSpPr txBox="1"/>
          <p:nvPr/>
        </p:nvSpPr>
        <p:spPr>
          <a:xfrm>
            <a:off x="2559600" y="2196300"/>
            <a:ext cx="40248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latin typeface="Arial Black"/>
                <a:ea typeface="Arial Black"/>
                <a:cs typeface="Arial Black"/>
                <a:sym typeface="Arial Black"/>
              </a:rPr>
              <a:t>Thank you!</a:t>
            </a:r>
            <a:endParaRPr b="1" sz="4300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/>
        </p:nvSpPr>
        <p:spPr>
          <a:xfrm>
            <a:off x="3454500" y="2061263"/>
            <a:ext cx="22350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/>
              <a:t>제안 배경</a:t>
            </a:r>
            <a:endParaRPr b="1" sz="3700"/>
          </a:p>
        </p:txBody>
      </p:sp>
      <p:sp>
        <p:nvSpPr>
          <p:cNvPr id="80" name="Google Shape;80;p15"/>
          <p:cNvSpPr txBox="1"/>
          <p:nvPr/>
        </p:nvSpPr>
        <p:spPr>
          <a:xfrm>
            <a:off x="2535750" y="1617050"/>
            <a:ext cx="407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제안 배경</a:t>
            </a:r>
            <a:r>
              <a:rPr lang="en"/>
              <a:t> </a:t>
            </a:r>
            <a:r>
              <a:rPr lang="en">
                <a:solidFill>
                  <a:srgbClr val="BFBFBF"/>
                </a:solidFill>
              </a:rPr>
              <a:t>| </a:t>
            </a:r>
            <a:r>
              <a:rPr lang="en">
                <a:solidFill>
                  <a:srgbClr val="BFBFBF"/>
                </a:solidFill>
              </a:rPr>
              <a:t>프로젝트 소개</a:t>
            </a:r>
            <a:r>
              <a:rPr lang="en">
                <a:solidFill>
                  <a:srgbClr val="BFBFBF"/>
                </a:solidFill>
              </a:rPr>
              <a:t> | 시연 영상 | 기대효과</a:t>
            </a:r>
            <a:endParaRPr>
              <a:solidFill>
                <a:srgbClr val="BFBFB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975" y="847199"/>
            <a:ext cx="5462826" cy="17245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/>
          <p:nvPr/>
        </p:nvSpPr>
        <p:spPr>
          <a:xfrm>
            <a:off x="-12400" y="-9900"/>
            <a:ext cx="9156300" cy="49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" name="Google Shape;87;p16"/>
          <p:cNvGrpSpPr/>
          <p:nvPr/>
        </p:nvGrpSpPr>
        <p:grpSpPr>
          <a:xfrm>
            <a:off x="59475" y="61925"/>
            <a:ext cx="2395800" cy="464613"/>
            <a:chOff x="144075" y="278201"/>
            <a:chExt cx="2395800" cy="588789"/>
          </a:xfrm>
        </p:grpSpPr>
        <p:sp>
          <p:nvSpPr>
            <p:cNvPr id="88" name="Google Shape;88;p16"/>
            <p:cNvSpPr txBox="1"/>
            <p:nvPr/>
          </p:nvSpPr>
          <p:spPr>
            <a:xfrm>
              <a:off x="144075" y="278201"/>
              <a:ext cx="2395800" cy="33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Arial Black"/>
                  <a:ea typeface="Arial Black"/>
                  <a:cs typeface="Arial Black"/>
                  <a:sym typeface="Arial Black"/>
                </a:rPr>
                <a:t>제안</a:t>
              </a:r>
              <a:r>
                <a:rPr b="1" lang="en" sz="1800">
                  <a:solidFill>
                    <a:srgbClr val="0000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 배경 </a:t>
              </a:r>
              <a:endParaRPr b="1" sz="18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89" name="Google Shape;89;p16"/>
            <p:cNvSpPr/>
            <p:nvPr/>
          </p:nvSpPr>
          <p:spPr>
            <a:xfrm>
              <a:off x="191692" y="743090"/>
              <a:ext cx="672600" cy="123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5775" y="1839450"/>
            <a:ext cx="4199699" cy="3156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0150" y="2628450"/>
            <a:ext cx="2172796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/>
          <p:nvPr/>
        </p:nvSpPr>
        <p:spPr>
          <a:xfrm>
            <a:off x="-12400" y="-9900"/>
            <a:ext cx="9156300" cy="49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" name="Google Shape;97;p17"/>
          <p:cNvGrpSpPr/>
          <p:nvPr/>
        </p:nvGrpSpPr>
        <p:grpSpPr>
          <a:xfrm>
            <a:off x="59475" y="61925"/>
            <a:ext cx="2395800" cy="464613"/>
            <a:chOff x="144075" y="278201"/>
            <a:chExt cx="2395800" cy="588789"/>
          </a:xfrm>
        </p:grpSpPr>
        <p:sp>
          <p:nvSpPr>
            <p:cNvPr id="98" name="Google Shape;98;p17"/>
            <p:cNvSpPr txBox="1"/>
            <p:nvPr/>
          </p:nvSpPr>
          <p:spPr>
            <a:xfrm>
              <a:off x="144075" y="278201"/>
              <a:ext cx="2395800" cy="33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Arial Black"/>
                  <a:ea typeface="Arial Black"/>
                  <a:cs typeface="Arial Black"/>
                  <a:sym typeface="Arial Black"/>
                </a:rPr>
                <a:t>제안</a:t>
              </a:r>
              <a:r>
                <a:rPr b="1" lang="en" sz="1800">
                  <a:solidFill>
                    <a:srgbClr val="0000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 배경 </a:t>
              </a:r>
              <a:endParaRPr b="1" sz="18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99" name="Google Shape;99;p17"/>
            <p:cNvSpPr/>
            <p:nvPr/>
          </p:nvSpPr>
          <p:spPr>
            <a:xfrm>
              <a:off x="191692" y="743090"/>
              <a:ext cx="672600" cy="123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6600" y="995400"/>
            <a:ext cx="2506049" cy="29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3050" y="744375"/>
            <a:ext cx="1630699" cy="131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4600" y="2105700"/>
            <a:ext cx="2395799" cy="2628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350" y="600975"/>
            <a:ext cx="3893375" cy="43220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17"/>
          <p:cNvCxnSpPr/>
          <p:nvPr/>
        </p:nvCxnSpPr>
        <p:spPr>
          <a:xfrm>
            <a:off x="4138850" y="485325"/>
            <a:ext cx="0" cy="46539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/>
          <p:nvPr/>
        </p:nvSpPr>
        <p:spPr>
          <a:xfrm>
            <a:off x="-12400" y="-9900"/>
            <a:ext cx="9156300" cy="49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" name="Google Shape;110;p18"/>
          <p:cNvGrpSpPr/>
          <p:nvPr/>
        </p:nvGrpSpPr>
        <p:grpSpPr>
          <a:xfrm>
            <a:off x="59475" y="61925"/>
            <a:ext cx="2395800" cy="464613"/>
            <a:chOff x="144075" y="278201"/>
            <a:chExt cx="2395800" cy="588789"/>
          </a:xfrm>
        </p:grpSpPr>
        <p:sp>
          <p:nvSpPr>
            <p:cNvPr id="111" name="Google Shape;111;p18"/>
            <p:cNvSpPr txBox="1"/>
            <p:nvPr/>
          </p:nvSpPr>
          <p:spPr>
            <a:xfrm>
              <a:off x="144075" y="278201"/>
              <a:ext cx="2395800" cy="33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Arial Black"/>
                  <a:ea typeface="Arial Black"/>
                  <a:cs typeface="Arial Black"/>
                  <a:sym typeface="Arial Black"/>
                </a:rPr>
                <a:t>제안</a:t>
              </a:r>
              <a:r>
                <a:rPr b="1" lang="en" sz="1800">
                  <a:solidFill>
                    <a:srgbClr val="0000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 배경 </a:t>
              </a:r>
              <a:endParaRPr b="1" sz="18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112" name="Google Shape;112;p18"/>
            <p:cNvSpPr/>
            <p:nvPr/>
          </p:nvSpPr>
          <p:spPr>
            <a:xfrm>
              <a:off x="191692" y="743090"/>
              <a:ext cx="672600" cy="123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" name="Google Shape;113;p18"/>
          <p:cNvGrpSpPr/>
          <p:nvPr/>
        </p:nvGrpSpPr>
        <p:grpSpPr>
          <a:xfrm>
            <a:off x="216823" y="993535"/>
            <a:ext cx="4626439" cy="3464966"/>
            <a:chOff x="1060550" y="623897"/>
            <a:chExt cx="6471450" cy="3960414"/>
          </a:xfrm>
        </p:grpSpPr>
        <p:pic>
          <p:nvPicPr>
            <p:cNvPr id="114" name="Google Shape;114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60550" y="623897"/>
              <a:ext cx="6471450" cy="39604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56899" y="4348275"/>
              <a:ext cx="468750" cy="143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6" name="Google Shape;11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8475" y="1172477"/>
            <a:ext cx="3280100" cy="3047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18"/>
          <p:cNvCxnSpPr/>
          <p:nvPr/>
        </p:nvCxnSpPr>
        <p:spPr>
          <a:xfrm>
            <a:off x="5023575" y="485700"/>
            <a:ext cx="0" cy="46539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8" name="Google Shape;118;p18"/>
          <p:cNvGrpSpPr/>
          <p:nvPr/>
        </p:nvGrpSpPr>
        <p:grpSpPr>
          <a:xfrm>
            <a:off x="3102425" y="696737"/>
            <a:ext cx="1339850" cy="4231826"/>
            <a:chOff x="1764675" y="746125"/>
            <a:chExt cx="1339850" cy="4231826"/>
          </a:xfrm>
        </p:grpSpPr>
        <p:pic>
          <p:nvPicPr>
            <p:cNvPr id="119" name="Google Shape;119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764675" y="746125"/>
              <a:ext cx="1339850" cy="4231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" name="Google Shape;120;p18"/>
            <p:cNvSpPr/>
            <p:nvPr/>
          </p:nvSpPr>
          <p:spPr>
            <a:xfrm>
              <a:off x="1791850" y="964388"/>
              <a:ext cx="1285500" cy="36429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1" name="Google Shape;12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5400" y="1399325"/>
            <a:ext cx="858475" cy="37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/>
          <p:nvPr/>
        </p:nvSpPr>
        <p:spPr>
          <a:xfrm>
            <a:off x="-12400" y="-9900"/>
            <a:ext cx="9156300" cy="49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" name="Google Shape;127;p19"/>
          <p:cNvGrpSpPr/>
          <p:nvPr/>
        </p:nvGrpSpPr>
        <p:grpSpPr>
          <a:xfrm>
            <a:off x="59475" y="61925"/>
            <a:ext cx="2395800" cy="464613"/>
            <a:chOff x="144075" y="278201"/>
            <a:chExt cx="2395800" cy="588789"/>
          </a:xfrm>
        </p:grpSpPr>
        <p:sp>
          <p:nvSpPr>
            <p:cNvPr id="128" name="Google Shape;128;p19"/>
            <p:cNvSpPr txBox="1"/>
            <p:nvPr/>
          </p:nvSpPr>
          <p:spPr>
            <a:xfrm>
              <a:off x="144075" y="278201"/>
              <a:ext cx="2395800" cy="33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Arial Black"/>
                  <a:ea typeface="Arial Black"/>
                  <a:cs typeface="Arial Black"/>
                  <a:sym typeface="Arial Black"/>
                </a:rPr>
                <a:t>제안</a:t>
              </a:r>
              <a:r>
                <a:rPr b="1" lang="en" sz="1800">
                  <a:solidFill>
                    <a:srgbClr val="0000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 배경 </a:t>
              </a:r>
              <a:endParaRPr b="1" sz="18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129" name="Google Shape;129;p19"/>
            <p:cNvSpPr/>
            <p:nvPr/>
          </p:nvSpPr>
          <p:spPr>
            <a:xfrm>
              <a:off x="191692" y="743090"/>
              <a:ext cx="672600" cy="123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30" name="Google Shape;130;p19"/>
          <p:cNvCxnSpPr/>
          <p:nvPr/>
        </p:nvCxnSpPr>
        <p:spPr>
          <a:xfrm>
            <a:off x="4138850" y="485325"/>
            <a:ext cx="0" cy="46539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5350" y="730250"/>
            <a:ext cx="4798101" cy="393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000" y="1351075"/>
            <a:ext cx="3754325" cy="307974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 txBox="1"/>
          <p:nvPr/>
        </p:nvSpPr>
        <p:spPr>
          <a:xfrm>
            <a:off x="3064250" y="4009575"/>
            <a:ext cx="113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엑 시스</a:t>
            </a:r>
            <a:endParaRPr sz="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출처: 지티티코리아</a:t>
            </a:r>
            <a:r>
              <a:rPr lang="en" sz="400">
                <a:solidFill>
                  <a:srgbClr val="1E1E1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(https://www.gttkorea.com)</a:t>
            </a:r>
            <a:endParaRPr sz="400"/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4200" y="1297225"/>
            <a:ext cx="2395802" cy="33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7166425" y="1424225"/>
            <a:ext cx="1907100" cy="224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53725" y="1857075"/>
            <a:ext cx="2145300" cy="176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/>
          <p:nvPr/>
        </p:nvSpPr>
        <p:spPr>
          <a:xfrm>
            <a:off x="-12400" y="-9900"/>
            <a:ext cx="9156300" cy="49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0"/>
          <p:cNvSpPr txBox="1"/>
          <p:nvPr/>
        </p:nvSpPr>
        <p:spPr>
          <a:xfrm>
            <a:off x="5008250" y="725475"/>
            <a:ext cx="2469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물품 사진으로 한번에 계산</a:t>
            </a:r>
            <a:endParaRPr b="1" sz="1500"/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225" y="1694975"/>
            <a:ext cx="2913475" cy="2913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20"/>
          <p:cNvCxnSpPr/>
          <p:nvPr/>
        </p:nvCxnSpPr>
        <p:spPr>
          <a:xfrm flipH="1">
            <a:off x="1122113" y="1568388"/>
            <a:ext cx="2987700" cy="30243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20"/>
          <p:cNvCxnSpPr/>
          <p:nvPr/>
        </p:nvCxnSpPr>
        <p:spPr>
          <a:xfrm>
            <a:off x="1159225" y="1594275"/>
            <a:ext cx="2950800" cy="29949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6" name="Google Shape;14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8250" y="1299025"/>
            <a:ext cx="2931839" cy="3705377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4572000" y="1208838"/>
            <a:ext cx="3399600" cy="3399600"/>
          </a:xfrm>
          <a:prstGeom prst="ellipse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0"/>
          <p:cNvSpPr txBox="1"/>
          <p:nvPr/>
        </p:nvSpPr>
        <p:spPr>
          <a:xfrm>
            <a:off x="1259563" y="741213"/>
            <a:ext cx="2750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</a:rPr>
              <a:t>물품 하나씩 바코드 결제 그만</a:t>
            </a:r>
            <a:endParaRPr/>
          </a:p>
        </p:txBody>
      </p:sp>
      <p:sp>
        <p:nvSpPr>
          <p:cNvPr id="149" name="Google Shape;149;p20"/>
          <p:cNvSpPr txBox="1"/>
          <p:nvPr/>
        </p:nvSpPr>
        <p:spPr>
          <a:xfrm>
            <a:off x="59475" y="61925"/>
            <a:ext cx="23958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rial Black"/>
                <a:ea typeface="Arial Black"/>
                <a:cs typeface="Arial Black"/>
                <a:sym typeface="Arial Black"/>
              </a:rPr>
              <a:t>제안</a:t>
            </a:r>
            <a:r>
              <a:rPr b="1" lang="en" sz="18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 배경 </a:t>
            </a:r>
            <a:endParaRPr b="1" sz="1800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107092" y="428769"/>
            <a:ext cx="672600" cy="97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5496600" y="1862324"/>
            <a:ext cx="900826" cy="126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/>
          <p:nvPr/>
        </p:nvSpPr>
        <p:spPr>
          <a:xfrm>
            <a:off x="-12400" y="-9900"/>
            <a:ext cx="9156300" cy="49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" name="Google Shape;157;p21"/>
          <p:cNvGrpSpPr/>
          <p:nvPr/>
        </p:nvGrpSpPr>
        <p:grpSpPr>
          <a:xfrm>
            <a:off x="59475" y="61925"/>
            <a:ext cx="2395800" cy="464613"/>
            <a:chOff x="144075" y="278201"/>
            <a:chExt cx="2395800" cy="588789"/>
          </a:xfrm>
        </p:grpSpPr>
        <p:sp>
          <p:nvSpPr>
            <p:cNvPr id="158" name="Google Shape;158;p21"/>
            <p:cNvSpPr txBox="1"/>
            <p:nvPr/>
          </p:nvSpPr>
          <p:spPr>
            <a:xfrm>
              <a:off x="144075" y="278201"/>
              <a:ext cx="2395800" cy="33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Arial Black"/>
                  <a:ea typeface="Arial Black"/>
                  <a:cs typeface="Arial Black"/>
                  <a:sym typeface="Arial Black"/>
                </a:rPr>
                <a:t>제안</a:t>
              </a:r>
              <a:r>
                <a:rPr b="1" lang="en" sz="1800">
                  <a:solidFill>
                    <a:srgbClr val="0000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 배경 </a:t>
              </a:r>
              <a:endParaRPr b="1" sz="18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191692" y="743090"/>
              <a:ext cx="672600" cy="123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0" name="Google Shape;160;p21"/>
          <p:cNvPicPr preferRelativeResize="0"/>
          <p:nvPr/>
        </p:nvPicPr>
        <p:blipFill rotWithShape="1">
          <a:blip r:embed="rId3">
            <a:alphaModFix/>
          </a:blip>
          <a:srcRect b="0" l="0" r="0" t="5455"/>
          <a:stretch/>
        </p:blipFill>
        <p:spPr>
          <a:xfrm>
            <a:off x="1078550" y="529650"/>
            <a:ext cx="2069300" cy="14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 txBox="1"/>
          <p:nvPr/>
        </p:nvSpPr>
        <p:spPr>
          <a:xfrm>
            <a:off x="828450" y="1919695"/>
            <a:ext cx="2569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Times New Roman"/>
                <a:ea typeface="Times New Roman"/>
                <a:cs typeface="Times New Roman"/>
                <a:sym typeface="Times New Roman"/>
              </a:rPr>
              <a:t>JUST PICK &amp; GO</a:t>
            </a:r>
            <a:endParaRPr b="1" sz="2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2" name="Google Shape;16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825" y="2916847"/>
            <a:ext cx="2478751" cy="126250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 txBox="1"/>
          <p:nvPr/>
        </p:nvSpPr>
        <p:spPr>
          <a:xfrm>
            <a:off x="1581711" y="4431613"/>
            <a:ext cx="176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비용 $1 million = 13억 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64" name="Google Shape;164;p21"/>
          <p:cNvGrpSpPr/>
          <p:nvPr/>
        </p:nvGrpSpPr>
        <p:grpSpPr>
          <a:xfrm>
            <a:off x="879794" y="4408524"/>
            <a:ext cx="624918" cy="415492"/>
            <a:chOff x="8143580" y="4941760"/>
            <a:chExt cx="390525" cy="266700"/>
          </a:xfrm>
        </p:grpSpPr>
        <p:sp>
          <p:nvSpPr>
            <p:cNvPr id="165" name="Google Shape;165;p21"/>
            <p:cNvSpPr/>
            <p:nvPr/>
          </p:nvSpPr>
          <p:spPr>
            <a:xfrm>
              <a:off x="8143580" y="4941760"/>
              <a:ext cx="390525" cy="266700"/>
            </a:xfrm>
            <a:custGeom>
              <a:rect b="b" l="l" r="r" t="t"/>
              <a:pathLst>
                <a:path extrusionOk="0" h="266700" w="390525">
                  <a:moveTo>
                    <a:pt x="375095" y="7144"/>
                  </a:moveTo>
                  <a:lnTo>
                    <a:pt x="98298" y="7144"/>
                  </a:lnTo>
                  <a:cubicBezTo>
                    <a:pt x="92203" y="7144"/>
                    <a:pt x="87154" y="12097"/>
                    <a:pt x="87154" y="18288"/>
                  </a:cubicBezTo>
                  <a:lnTo>
                    <a:pt x="87154" y="47149"/>
                  </a:lnTo>
                  <a:lnTo>
                    <a:pt x="58293" y="47149"/>
                  </a:lnTo>
                  <a:cubicBezTo>
                    <a:pt x="52197" y="47149"/>
                    <a:pt x="47149" y="52102"/>
                    <a:pt x="47149" y="58293"/>
                  </a:cubicBezTo>
                  <a:lnTo>
                    <a:pt x="47149" y="87916"/>
                  </a:lnTo>
                  <a:lnTo>
                    <a:pt x="18288" y="87916"/>
                  </a:lnTo>
                  <a:cubicBezTo>
                    <a:pt x="12192" y="87916"/>
                    <a:pt x="7144" y="92869"/>
                    <a:pt x="7144" y="99060"/>
                  </a:cubicBezTo>
                  <a:lnTo>
                    <a:pt x="7144" y="249269"/>
                  </a:lnTo>
                  <a:cubicBezTo>
                    <a:pt x="7144" y="255365"/>
                    <a:pt x="12097" y="260413"/>
                    <a:pt x="18288" y="260413"/>
                  </a:cubicBezTo>
                  <a:lnTo>
                    <a:pt x="295085" y="260413"/>
                  </a:lnTo>
                  <a:cubicBezTo>
                    <a:pt x="301180" y="260413"/>
                    <a:pt x="306229" y="255461"/>
                    <a:pt x="306229" y="249269"/>
                  </a:cubicBezTo>
                  <a:lnTo>
                    <a:pt x="306229" y="220408"/>
                  </a:lnTo>
                  <a:lnTo>
                    <a:pt x="335090" y="220408"/>
                  </a:lnTo>
                  <a:cubicBezTo>
                    <a:pt x="341186" y="220408"/>
                    <a:pt x="346234" y="215455"/>
                    <a:pt x="346234" y="209264"/>
                  </a:cubicBezTo>
                  <a:lnTo>
                    <a:pt x="346234" y="179641"/>
                  </a:lnTo>
                  <a:lnTo>
                    <a:pt x="375095" y="179641"/>
                  </a:lnTo>
                  <a:cubicBezTo>
                    <a:pt x="381191" y="179641"/>
                    <a:pt x="386239" y="174688"/>
                    <a:pt x="386239" y="168497"/>
                  </a:cubicBezTo>
                  <a:lnTo>
                    <a:pt x="386239" y="18288"/>
                  </a:lnTo>
                  <a:cubicBezTo>
                    <a:pt x="386239" y="12097"/>
                    <a:pt x="381191" y="7144"/>
                    <a:pt x="375095" y="7144"/>
                  </a:cubicBezTo>
                  <a:close/>
                  <a:moveTo>
                    <a:pt x="363950" y="157353"/>
                  </a:moveTo>
                  <a:lnTo>
                    <a:pt x="346234" y="157353"/>
                  </a:lnTo>
                  <a:lnTo>
                    <a:pt x="346234" y="58198"/>
                  </a:lnTo>
                  <a:cubicBezTo>
                    <a:pt x="346234" y="52102"/>
                    <a:pt x="341281" y="47054"/>
                    <a:pt x="335090" y="47054"/>
                  </a:cubicBezTo>
                  <a:lnTo>
                    <a:pt x="110109" y="47054"/>
                  </a:lnTo>
                  <a:lnTo>
                    <a:pt x="110109" y="29337"/>
                  </a:lnTo>
                  <a:lnTo>
                    <a:pt x="363950" y="29337"/>
                  </a:lnTo>
                  <a:lnTo>
                    <a:pt x="363950" y="157353"/>
                  </a:lnTo>
                  <a:close/>
                  <a:moveTo>
                    <a:pt x="29433" y="238030"/>
                  </a:moveTo>
                  <a:lnTo>
                    <a:pt x="29433" y="110014"/>
                  </a:lnTo>
                  <a:lnTo>
                    <a:pt x="283274" y="110014"/>
                  </a:lnTo>
                  <a:lnTo>
                    <a:pt x="283274" y="238030"/>
                  </a:lnTo>
                  <a:lnTo>
                    <a:pt x="29433" y="238030"/>
                  </a:lnTo>
                  <a:close/>
                  <a:moveTo>
                    <a:pt x="306229" y="98203"/>
                  </a:moveTo>
                  <a:cubicBezTo>
                    <a:pt x="306229" y="92107"/>
                    <a:pt x="301276" y="87058"/>
                    <a:pt x="295085" y="87058"/>
                  </a:cubicBezTo>
                  <a:lnTo>
                    <a:pt x="70104" y="87058"/>
                  </a:lnTo>
                  <a:lnTo>
                    <a:pt x="70104" y="69342"/>
                  </a:lnTo>
                  <a:lnTo>
                    <a:pt x="323945" y="69342"/>
                  </a:lnTo>
                  <a:lnTo>
                    <a:pt x="323945" y="198120"/>
                  </a:lnTo>
                  <a:lnTo>
                    <a:pt x="306229" y="198120"/>
                  </a:lnTo>
                  <a:lnTo>
                    <a:pt x="306229" y="98203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1"/>
            <p:cNvSpPr/>
            <p:nvPr/>
          </p:nvSpPr>
          <p:spPr>
            <a:xfrm>
              <a:off x="8326365" y="5068061"/>
              <a:ext cx="95250" cy="95250"/>
            </a:xfrm>
            <a:custGeom>
              <a:rect b="b" l="l" r="r" t="t"/>
              <a:pathLst>
                <a:path extrusionOk="0" h="95250" w="95250">
                  <a:moveTo>
                    <a:pt x="7144" y="47625"/>
                  </a:moveTo>
                  <a:cubicBezTo>
                    <a:pt x="7144" y="69914"/>
                    <a:pt x="25337" y="88106"/>
                    <a:pt x="47625" y="88106"/>
                  </a:cubicBezTo>
                  <a:cubicBezTo>
                    <a:pt x="69914" y="88106"/>
                    <a:pt x="88106" y="69914"/>
                    <a:pt x="88106" y="47625"/>
                  </a:cubicBezTo>
                  <a:cubicBezTo>
                    <a:pt x="88106" y="25337"/>
                    <a:pt x="69914" y="7144"/>
                    <a:pt x="47625" y="7144"/>
                  </a:cubicBezTo>
                  <a:cubicBezTo>
                    <a:pt x="25241" y="7144"/>
                    <a:pt x="7144" y="25241"/>
                    <a:pt x="7144" y="47625"/>
                  </a:cubicBezTo>
                  <a:close/>
                  <a:moveTo>
                    <a:pt x="65818" y="47625"/>
                  </a:moveTo>
                  <a:cubicBezTo>
                    <a:pt x="65818" y="57722"/>
                    <a:pt x="57627" y="65913"/>
                    <a:pt x="47530" y="65913"/>
                  </a:cubicBezTo>
                  <a:cubicBezTo>
                    <a:pt x="37433" y="65913"/>
                    <a:pt x="29242" y="57722"/>
                    <a:pt x="29242" y="47625"/>
                  </a:cubicBezTo>
                  <a:cubicBezTo>
                    <a:pt x="29242" y="37529"/>
                    <a:pt x="37433" y="29337"/>
                    <a:pt x="47530" y="29337"/>
                  </a:cubicBezTo>
                  <a:cubicBezTo>
                    <a:pt x="57627" y="29337"/>
                    <a:pt x="65818" y="37529"/>
                    <a:pt x="65818" y="47625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1"/>
            <p:cNvSpPr/>
            <p:nvPr/>
          </p:nvSpPr>
          <p:spPr>
            <a:xfrm>
              <a:off x="8181457" y="5060441"/>
              <a:ext cx="66675" cy="104775"/>
            </a:xfrm>
            <a:custGeom>
              <a:rect b="b" l="l" r="r" t="t"/>
              <a:pathLst>
                <a:path extrusionOk="0" h="104775" w="66675">
                  <a:moveTo>
                    <a:pt x="47849" y="92773"/>
                  </a:moveTo>
                  <a:lnTo>
                    <a:pt x="47849" y="91630"/>
                  </a:lnTo>
                  <a:cubicBezTo>
                    <a:pt x="47849" y="91630"/>
                    <a:pt x="66327" y="79438"/>
                    <a:pt x="66327" y="68009"/>
                  </a:cubicBezTo>
                  <a:cubicBezTo>
                    <a:pt x="66327" y="54578"/>
                    <a:pt x="55469" y="43720"/>
                    <a:pt x="42038" y="43910"/>
                  </a:cubicBezTo>
                  <a:lnTo>
                    <a:pt x="31561" y="43910"/>
                  </a:lnTo>
                  <a:cubicBezTo>
                    <a:pt x="30418" y="43720"/>
                    <a:pt x="29465" y="42767"/>
                    <a:pt x="29465" y="41624"/>
                  </a:cubicBezTo>
                  <a:cubicBezTo>
                    <a:pt x="29465" y="40481"/>
                    <a:pt x="31561" y="39529"/>
                    <a:pt x="31561" y="39529"/>
                  </a:cubicBezTo>
                  <a:lnTo>
                    <a:pt x="54897" y="39529"/>
                  </a:lnTo>
                  <a:cubicBezTo>
                    <a:pt x="60612" y="39529"/>
                    <a:pt x="65565" y="35338"/>
                    <a:pt x="66232" y="29718"/>
                  </a:cubicBezTo>
                  <a:cubicBezTo>
                    <a:pt x="66994" y="23051"/>
                    <a:pt x="61755" y="17336"/>
                    <a:pt x="55183" y="17336"/>
                  </a:cubicBezTo>
                  <a:lnTo>
                    <a:pt x="47944" y="17336"/>
                  </a:lnTo>
                  <a:cubicBezTo>
                    <a:pt x="47468" y="11621"/>
                    <a:pt x="42705" y="7144"/>
                    <a:pt x="36800" y="7144"/>
                  </a:cubicBezTo>
                  <a:cubicBezTo>
                    <a:pt x="30704" y="7144"/>
                    <a:pt x="25846" y="12002"/>
                    <a:pt x="25656" y="18002"/>
                  </a:cubicBezTo>
                  <a:cubicBezTo>
                    <a:pt x="13845" y="20955"/>
                    <a:pt x="5367" y="32576"/>
                    <a:pt x="7463" y="45720"/>
                  </a:cubicBezTo>
                  <a:cubicBezTo>
                    <a:pt x="9368" y="57531"/>
                    <a:pt x="19845" y="66104"/>
                    <a:pt x="31847" y="66104"/>
                  </a:cubicBezTo>
                  <a:lnTo>
                    <a:pt x="41943" y="66104"/>
                  </a:lnTo>
                  <a:cubicBezTo>
                    <a:pt x="42801" y="66104"/>
                    <a:pt x="43563" y="66580"/>
                    <a:pt x="43944" y="67246"/>
                  </a:cubicBezTo>
                  <a:cubicBezTo>
                    <a:pt x="44706" y="68866"/>
                    <a:pt x="43563" y="70485"/>
                    <a:pt x="41943" y="70485"/>
                  </a:cubicBezTo>
                  <a:lnTo>
                    <a:pt x="18417" y="70485"/>
                  </a:lnTo>
                  <a:cubicBezTo>
                    <a:pt x="14988" y="70485"/>
                    <a:pt x="11749" y="72295"/>
                    <a:pt x="10130" y="75343"/>
                  </a:cubicBezTo>
                  <a:cubicBezTo>
                    <a:pt x="5653" y="83629"/>
                    <a:pt x="11464" y="91916"/>
                    <a:pt x="19273" y="91916"/>
                  </a:cubicBezTo>
                  <a:lnTo>
                    <a:pt x="26322" y="91916"/>
                  </a:lnTo>
                  <a:cubicBezTo>
                    <a:pt x="26417" y="99631"/>
                    <a:pt x="34704" y="105442"/>
                    <a:pt x="42896" y="100965"/>
                  </a:cubicBezTo>
                  <a:cubicBezTo>
                    <a:pt x="46039" y="99441"/>
                    <a:pt x="47849" y="96203"/>
                    <a:pt x="47849" y="92773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1"/>
            <p:cNvSpPr/>
            <p:nvPr/>
          </p:nvSpPr>
          <p:spPr>
            <a:xfrm>
              <a:off x="8256949" y="5087588"/>
              <a:ext cx="66675" cy="28575"/>
            </a:xfrm>
            <a:custGeom>
              <a:rect b="b" l="l" r="r" t="t"/>
              <a:pathLst>
                <a:path extrusionOk="0" h="28575" w="66675">
                  <a:moveTo>
                    <a:pt x="18552" y="29337"/>
                  </a:moveTo>
                  <a:lnTo>
                    <a:pt x="54747" y="29337"/>
                  </a:lnTo>
                  <a:cubicBezTo>
                    <a:pt x="60462" y="29337"/>
                    <a:pt x="65415" y="25146"/>
                    <a:pt x="66082" y="19526"/>
                  </a:cubicBezTo>
                  <a:cubicBezTo>
                    <a:pt x="66844" y="12859"/>
                    <a:pt x="61605" y="7144"/>
                    <a:pt x="55033" y="7144"/>
                  </a:cubicBezTo>
                  <a:lnTo>
                    <a:pt x="18266" y="7144"/>
                  </a:lnTo>
                  <a:cubicBezTo>
                    <a:pt x="11694" y="7144"/>
                    <a:pt x="6455" y="12859"/>
                    <a:pt x="7218" y="19526"/>
                  </a:cubicBezTo>
                  <a:cubicBezTo>
                    <a:pt x="7789" y="25146"/>
                    <a:pt x="12837" y="29337"/>
                    <a:pt x="18552" y="29337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1"/>
            <p:cNvSpPr/>
            <p:nvPr/>
          </p:nvSpPr>
          <p:spPr>
            <a:xfrm>
              <a:off x="8256949" y="5118639"/>
              <a:ext cx="57150" cy="28575"/>
            </a:xfrm>
            <a:custGeom>
              <a:rect b="b" l="l" r="r" t="t"/>
              <a:pathLst>
                <a:path extrusionOk="0" h="28575" w="57150">
                  <a:moveTo>
                    <a:pt x="18266" y="29337"/>
                  </a:moveTo>
                  <a:lnTo>
                    <a:pt x="40079" y="29337"/>
                  </a:lnTo>
                  <a:cubicBezTo>
                    <a:pt x="45794" y="29337"/>
                    <a:pt x="50747" y="25146"/>
                    <a:pt x="51414" y="19526"/>
                  </a:cubicBezTo>
                  <a:cubicBezTo>
                    <a:pt x="52175" y="12859"/>
                    <a:pt x="46937" y="7144"/>
                    <a:pt x="40364" y="7144"/>
                  </a:cubicBezTo>
                  <a:lnTo>
                    <a:pt x="18552" y="7144"/>
                  </a:lnTo>
                  <a:cubicBezTo>
                    <a:pt x="12837" y="7144"/>
                    <a:pt x="7884" y="11334"/>
                    <a:pt x="7218" y="16954"/>
                  </a:cubicBezTo>
                  <a:cubicBezTo>
                    <a:pt x="6455" y="23622"/>
                    <a:pt x="11694" y="29337"/>
                    <a:pt x="18266" y="29337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70" name="Google Shape;170;p21"/>
          <p:cNvCxnSpPr/>
          <p:nvPr/>
        </p:nvCxnSpPr>
        <p:spPr>
          <a:xfrm>
            <a:off x="4612900" y="485700"/>
            <a:ext cx="0" cy="46539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" name="Google Shape;171;p21"/>
          <p:cNvSpPr txBox="1"/>
          <p:nvPr/>
        </p:nvSpPr>
        <p:spPr>
          <a:xfrm>
            <a:off x="3857925" y="485700"/>
            <a:ext cx="767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Pros   </a:t>
            </a:r>
            <a:endParaRPr b="1" sz="1500"/>
          </a:p>
        </p:txBody>
      </p:sp>
      <p:cxnSp>
        <p:nvCxnSpPr>
          <p:cNvPr id="172" name="Google Shape;172;p21"/>
          <p:cNvCxnSpPr/>
          <p:nvPr/>
        </p:nvCxnSpPr>
        <p:spPr>
          <a:xfrm rot="10800000">
            <a:off x="-12375" y="2687675"/>
            <a:ext cx="46374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" name="Google Shape;173;p21"/>
          <p:cNvSpPr txBox="1"/>
          <p:nvPr/>
        </p:nvSpPr>
        <p:spPr>
          <a:xfrm>
            <a:off x="3784288" y="2687675"/>
            <a:ext cx="828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Cons</a:t>
            </a:r>
            <a:r>
              <a:rPr b="1" lang="en" sz="1500"/>
              <a:t>   </a:t>
            </a:r>
            <a:endParaRPr b="1" sz="1500"/>
          </a:p>
        </p:txBody>
      </p:sp>
      <p:grpSp>
        <p:nvGrpSpPr>
          <p:cNvPr id="174" name="Google Shape;174;p21"/>
          <p:cNvGrpSpPr/>
          <p:nvPr/>
        </p:nvGrpSpPr>
        <p:grpSpPr>
          <a:xfrm>
            <a:off x="6123347" y="1864776"/>
            <a:ext cx="799756" cy="590714"/>
            <a:chOff x="8143580" y="4941760"/>
            <a:chExt cx="390525" cy="266700"/>
          </a:xfrm>
        </p:grpSpPr>
        <p:sp>
          <p:nvSpPr>
            <p:cNvPr id="175" name="Google Shape;175;p21"/>
            <p:cNvSpPr/>
            <p:nvPr/>
          </p:nvSpPr>
          <p:spPr>
            <a:xfrm>
              <a:off x="8143580" y="4941760"/>
              <a:ext cx="390525" cy="266700"/>
            </a:xfrm>
            <a:custGeom>
              <a:rect b="b" l="l" r="r" t="t"/>
              <a:pathLst>
                <a:path extrusionOk="0" h="266700" w="390525">
                  <a:moveTo>
                    <a:pt x="375095" y="7144"/>
                  </a:moveTo>
                  <a:lnTo>
                    <a:pt x="98298" y="7144"/>
                  </a:lnTo>
                  <a:cubicBezTo>
                    <a:pt x="92203" y="7144"/>
                    <a:pt x="87154" y="12097"/>
                    <a:pt x="87154" y="18288"/>
                  </a:cubicBezTo>
                  <a:lnTo>
                    <a:pt x="87154" y="47149"/>
                  </a:lnTo>
                  <a:lnTo>
                    <a:pt x="58293" y="47149"/>
                  </a:lnTo>
                  <a:cubicBezTo>
                    <a:pt x="52197" y="47149"/>
                    <a:pt x="47149" y="52102"/>
                    <a:pt x="47149" y="58293"/>
                  </a:cubicBezTo>
                  <a:lnTo>
                    <a:pt x="47149" y="87916"/>
                  </a:lnTo>
                  <a:lnTo>
                    <a:pt x="18288" y="87916"/>
                  </a:lnTo>
                  <a:cubicBezTo>
                    <a:pt x="12192" y="87916"/>
                    <a:pt x="7144" y="92869"/>
                    <a:pt x="7144" y="99060"/>
                  </a:cubicBezTo>
                  <a:lnTo>
                    <a:pt x="7144" y="249269"/>
                  </a:lnTo>
                  <a:cubicBezTo>
                    <a:pt x="7144" y="255365"/>
                    <a:pt x="12097" y="260413"/>
                    <a:pt x="18288" y="260413"/>
                  </a:cubicBezTo>
                  <a:lnTo>
                    <a:pt x="295085" y="260413"/>
                  </a:lnTo>
                  <a:cubicBezTo>
                    <a:pt x="301180" y="260413"/>
                    <a:pt x="306229" y="255461"/>
                    <a:pt x="306229" y="249269"/>
                  </a:cubicBezTo>
                  <a:lnTo>
                    <a:pt x="306229" y="220408"/>
                  </a:lnTo>
                  <a:lnTo>
                    <a:pt x="335090" y="220408"/>
                  </a:lnTo>
                  <a:cubicBezTo>
                    <a:pt x="341186" y="220408"/>
                    <a:pt x="346234" y="215455"/>
                    <a:pt x="346234" y="209264"/>
                  </a:cubicBezTo>
                  <a:lnTo>
                    <a:pt x="346234" y="179641"/>
                  </a:lnTo>
                  <a:lnTo>
                    <a:pt x="375095" y="179641"/>
                  </a:lnTo>
                  <a:cubicBezTo>
                    <a:pt x="381191" y="179641"/>
                    <a:pt x="386239" y="174688"/>
                    <a:pt x="386239" y="168497"/>
                  </a:cubicBezTo>
                  <a:lnTo>
                    <a:pt x="386239" y="18288"/>
                  </a:lnTo>
                  <a:cubicBezTo>
                    <a:pt x="386239" y="12097"/>
                    <a:pt x="381191" y="7144"/>
                    <a:pt x="375095" y="7144"/>
                  </a:cubicBezTo>
                  <a:close/>
                  <a:moveTo>
                    <a:pt x="363950" y="157353"/>
                  </a:moveTo>
                  <a:lnTo>
                    <a:pt x="346234" y="157353"/>
                  </a:lnTo>
                  <a:lnTo>
                    <a:pt x="346234" y="58198"/>
                  </a:lnTo>
                  <a:cubicBezTo>
                    <a:pt x="346234" y="52102"/>
                    <a:pt x="341281" y="47054"/>
                    <a:pt x="335090" y="47054"/>
                  </a:cubicBezTo>
                  <a:lnTo>
                    <a:pt x="110109" y="47054"/>
                  </a:lnTo>
                  <a:lnTo>
                    <a:pt x="110109" y="29337"/>
                  </a:lnTo>
                  <a:lnTo>
                    <a:pt x="363950" y="29337"/>
                  </a:lnTo>
                  <a:lnTo>
                    <a:pt x="363950" y="157353"/>
                  </a:lnTo>
                  <a:close/>
                  <a:moveTo>
                    <a:pt x="29433" y="238030"/>
                  </a:moveTo>
                  <a:lnTo>
                    <a:pt x="29433" y="110014"/>
                  </a:lnTo>
                  <a:lnTo>
                    <a:pt x="283274" y="110014"/>
                  </a:lnTo>
                  <a:lnTo>
                    <a:pt x="283274" y="238030"/>
                  </a:lnTo>
                  <a:lnTo>
                    <a:pt x="29433" y="238030"/>
                  </a:lnTo>
                  <a:close/>
                  <a:moveTo>
                    <a:pt x="306229" y="98203"/>
                  </a:moveTo>
                  <a:cubicBezTo>
                    <a:pt x="306229" y="92107"/>
                    <a:pt x="301276" y="87058"/>
                    <a:pt x="295085" y="87058"/>
                  </a:cubicBezTo>
                  <a:lnTo>
                    <a:pt x="70104" y="87058"/>
                  </a:lnTo>
                  <a:lnTo>
                    <a:pt x="70104" y="69342"/>
                  </a:lnTo>
                  <a:lnTo>
                    <a:pt x="323945" y="69342"/>
                  </a:lnTo>
                  <a:lnTo>
                    <a:pt x="323945" y="198120"/>
                  </a:lnTo>
                  <a:lnTo>
                    <a:pt x="306229" y="198120"/>
                  </a:lnTo>
                  <a:lnTo>
                    <a:pt x="306229" y="98203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8326365" y="5068061"/>
              <a:ext cx="95250" cy="95250"/>
            </a:xfrm>
            <a:custGeom>
              <a:rect b="b" l="l" r="r" t="t"/>
              <a:pathLst>
                <a:path extrusionOk="0" h="95250" w="95250">
                  <a:moveTo>
                    <a:pt x="7144" y="47625"/>
                  </a:moveTo>
                  <a:cubicBezTo>
                    <a:pt x="7144" y="69914"/>
                    <a:pt x="25337" y="88106"/>
                    <a:pt x="47625" y="88106"/>
                  </a:cubicBezTo>
                  <a:cubicBezTo>
                    <a:pt x="69914" y="88106"/>
                    <a:pt x="88106" y="69914"/>
                    <a:pt x="88106" y="47625"/>
                  </a:cubicBezTo>
                  <a:cubicBezTo>
                    <a:pt x="88106" y="25337"/>
                    <a:pt x="69914" y="7144"/>
                    <a:pt x="47625" y="7144"/>
                  </a:cubicBezTo>
                  <a:cubicBezTo>
                    <a:pt x="25241" y="7144"/>
                    <a:pt x="7144" y="25241"/>
                    <a:pt x="7144" y="47625"/>
                  </a:cubicBezTo>
                  <a:close/>
                  <a:moveTo>
                    <a:pt x="65818" y="47625"/>
                  </a:moveTo>
                  <a:cubicBezTo>
                    <a:pt x="65818" y="57722"/>
                    <a:pt x="57627" y="65913"/>
                    <a:pt x="47530" y="65913"/>
                  </a:cubicBezTo>
                  <a:cubicBezTo>
                    <a:pt x="37433" y="65913"/>
                    <a:pt x="29242" y="57722"/>
                    <a:pt x="29242" y="47625"/>
                  </a:cubicBezTo>
                  <a:cubicBezTo>
                    <a:pt x="29242" y="37529"/>
                    <a:pt x="37433" y="29337"/>
                    <a:pt x="47530" y="29337"/>
                  </a:cubicBezTo>
                  <a:cubicBezTo>
                    <a:pt x="57627" y="29337"/>
                    <a:pt x="65818" y="37529"/>
                    <a:pt x="65818" y="47625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1"/>
            <p:cNvSpPr/>
            <p:nvPr/>
          </p:nvSpPr>
          <p:spPr>
            <a:xfrm>
              <a:off x="8181457" y="5060441"/>
              <a:ext cx="66675" cy="104775"/>
            </a:xfrm>
            <a:custGeom>
              <a:rect b="b" l="l" r="r" t="t"/>
              <a:pathLst>
                <a:path extrusionOk="0" h="104775" w="66675">
                  <a:moveTo>
                    <a:pt x="47849" y="92773"/>
                  </a:moveTo>
                  <a:lnTo>
                    <a:pt x="47849" y="91630"/>
                  </a:lnTo>
                  <a:cubicBezTo>
                    <a:pt x="47849" y="91630"/>
                    <a:pt x="66327" y="79438"/>
                    <a:pt x="66327" y="68009"/>
                  </a:cubicBezTo>
                  <a:cubicBezTo>
                    <a:pt x="66327" y="54578"/>
                    <a:pt x="55469" y="43720"/>
                    <a:pt x="42038" y="43910"/>
                  </a:cubicBezTo>
                  <a:lnTo>
                    <a:pt x="31561" y="43910"/>
                  </a:lnTo>
                  <a:cubicBezTo>
                    <a:pt x="30418" y="43720"/>
                    <a:pt x="29465" y="42767"/>
                    <a:pt x="29465" y="41624"/>
                  </a:cubicBezTo>
                  <a:cubicBezTo>
                    <a:pt x="29465" y="40481"/>
                    <a:pt x="31561" y="39529"/>
                    <a:pt x="31561" y="39529"/>
                  </a:cubicBezTo>
                  <a:lnTo>
                    <a:pt x="54897" y="39529"/>
                  </a:lnTo>
                  <a:cubicBezTo>
                    <a:pt x="60612" y="39529"/>
                    <a:pt x="65565" y="35338"/>
                    <a:pt x="66232" y="29718"/>
                  </a:cubicBezTo>
                  <a:cubicBezTo>
                    <a:pt x="66994" y="23051"/>
                    <a:pt x="61755" y="17336"/>
                    <a:pt x="55183" y="17336"/>
                  </a:cubicBezTo>
                  <a:lnTo>
                    <a:pt x="47944" y="17336"/>
                  </a:lnTo>
                  <a:cubicBezTo>
                    <a:pt x="47468" y="11621"/>
                    <a:pt x="42705" y="7144"/>
                    <a:pt x="36800" y="7144"/>
                  </a:cubicBezTo>
                  <a:cubicBezTo>
                    <a:pt x="30704" y="7144"/>
                    <a:pt x="25846" y="12002"/>
                    <a:pt x="25656" y="18002"/>
                  </a:cubicBezTo>
                  <a:cubicBezTo>
                    <a:pt x="13845" y="20955"/>
                    <a:pt x="5367" y="32576"/>
                    <a:pt x="7463" y="45720"/>
                  </a:cubicBezTo>
                  <a:cubicBezTo>
                    <a:pt x="9368" y="57531"/>
                    <a:pt x="19845" y="66104"/>
                    <a:pt x="31847" y="66104"/>
                  </a:cubicBezTo>
                  <a:lnTo>
                    <a:pt x="41943" y="66104"/>
                  </a:lnTo>
                  <a:cubicBezTo>
                    <a:pt x="42801" y="66104"/>
                    <a:pt x="43563" y="66580"/>
                    <a:pt x="43944" y="67246"/>
                  </a:cubicBezTo>
                  <a:cubicBezTo>
                    <a:pt x="44706" y="68866"/>
                    <a:pt x="43563" y="70485"/>
                    <a:pt x="41943" y="70485"/>
                  </a:cubicBezTo>
                  <a:lnTo>
                    <a:pt x="18417" y="70485"/>
                  </a:lnTo>
                  <a:cubicBezTo>
                    <a:pt x="14988" y="70485"/>
                    <a:pt x="11749" y="72295"/>
                    <a:pt x="10130" y="75343"/>
                  </a:cubicBezTo>
                  <a:cubicBezTo>
                    <a:pt x="5653" y="83629"/>
                    <a:pt x="11464" y="91916"/>
                    <a:pt x="19273" y="91916"/>
                  </a:cubicBezTo>
                  <a:lnTo>
                    <a:pt x="26322" y="91916"/>
                  </a:lnTo>
                  <a:cubicBezTo>
                    <a:pt x="26417" y="99631"/>
                    <a:pt x="34704" y="105442"/>
                    <a:pt x="42896" y="100965"/>
                  </a:cubicBezTo>
                  <a:cubicBezTo>
                    <a:pt x="46039" y="99441"/>
                    <a:pt x="47849" y="96203"/>
                    <a:pt x="47849" y="92773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1"/>
            <p:cNvSpPr/>
            <p:nvPr/>
          </p:nvSpPr>
          <p:spPr>
            <a:xfrm>
              <a:off x="8256949" y="5087588"/>
              <a:ext cx="66675" cy="28575"/>
            </a:xfrm>
            <a:custGeom>
              <a:rect b="b" l="l" r="r" t="t"/>
              <a:pathLst>
                <a:path extrusionOk="0" h="28575" w="66675">
                  <a:moveTo>
                    <a:pt x="18552" y="29337"/>
                  </a:moveTo>
                  <a:lnTo>
                    <a:pt x="54747" y="29337"/>
                  </a:lnTo>
                  <a:cubicBezTo>
                    <a:pt x="60462" y="29337"/>
                    <a:pt x="65415" y="25146"/>
                    <a:pt x="66082" y="19526"/>
                  </a:cubicBezTo>
                  <a:cubicBezTo>
                    <a:pt x="66844" y="12859"/>
                    <a:pt x="61605" y="7144"/>
                    <a:pt x="55033" y="7144"/>
                  </a:cubicBezTo>
                  <a:lnTo>
                    <a:pt x="18266" y="7144"/>
                  </a:lnTo>
                  <a:cubicBezTo>
                    <a:pt x="11694" y="7144"/>
                    <a:pt x="6455" y="12859"/>
                    <a:pt x="7218" y="19526"/>
                  </a:cubicBezTo>
                  <a:cubicBezTo>
                    <a:pt x="7789" y="25146"/>
                    <a:pt x="12837" y="29337"/>
                    <a:pt x="18552" y="29337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1"/>
            <p:cNvSpPr/>
            <p:nvPr/>
          </p:nvSpPr>
          <p:spPr>
            <a:xfrm>
              <a:off x="8256949" y="5118639"/>
              <a:ext cx="57150" cy="28575"/>
            </a:xfrm>
            <a:custGeom>
              <a:rect b="b" l="l" r="r" t="t"/>
              <a:pathLst>
                <a:path extrusionOk="0" h="28575" w="57150">
                  <a:moveTo>
                    <a:pt x="18266" y="29337"/>
                  </a:moveTo>
                  <a:lnTo>
                    <a:pt x="40079" y="29337"/>
                  </a:lnTo>
                  <a:cubicBezTo>
                    <a:pt x="45794" y="29337"/>
                    <a:pt x="50747" y="25146"/>
                    <a:pt x="51414" y="19526"/>
                  </a:cubicBezTo>
                  <a:cubicBezTo>
                    <a:pt x="52175" y="12859"/>
                    <a:pt x="46937" y="7144"/>
                    <a:pt x="40364" y="7144"/>
                  </a:cubicBezTo>
                  <a:lnTo>
                    <a:pt x="18552" y="7144"/>
                  </a:lnTo>
                  <a:cubicBezTo>
                    <a:pt x="12837" y="7144"/>
                    <a:pt x="7884" y="11334"/>
                    <a:pt x="7218" y="16954"/>
                  </a:cubicBezTo>
                  <a:cubicBezTo>
                    <a:pt x="6455" y="23622"/>
                    <a:pt x="11694" y="29337"/>
                    <a:pt x="18266" y="29337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" name="Google Shape;180;p21"/>
          <p:cNvSpPr/>
          <p:nvPr/>
        </p:nvSpPr>
        <p:spPr>
          <a:xfrm>
            <a:off x="7258121" y="1864625"/>
            <a:ext cx="340200" cy="590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0874" y="3136336"/>
            <a:ext cx="1154925" cy="1154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8787" y="3136325"/>
            <a:ext cx="1154903" cy="115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7656" y="3563650"/>
            <a:ext cx="369281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1"/>
          <p:cNvSpPr txBox="1"/>
          <p:nvPr/>
        </p:nvSpPr>
        <p:spPr>
          <a:xfrm>
            <a:off x="5794388" y="878550"/>
            <a:ext cx="2395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Our Project</a:t>
            </a:r>
            <a:endParaRPr b="1" sz="3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